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61" r:id="rId5"/>
    <p:sldId id="262" r:id="rId6"/>
    <p:sldId id="321" r:id="rId7"/>
    <p:sldId id="263" r:id="rId8"/>
    <p:sldId id="264" r:id="rId9"/>
    <p:sldId id="265" r:id="rId10"/>
    <p:sldId id="266" r:id="rId11"/>
    <p:sldId id="311" r:id="rId12"/>
    <p:sldId id="312" r:id="rId13"/>
    <p:sldId id="313" r:id="rId14"/>
    <p:sldId id="314" r:id="rId15"/>
    <p:sldId id="315" r:id="rId16"/>
    <p:sldId id="316" r:id="rId17"/>
    <p:sldId id="317" r:id="rId18"/>
    <p:sldId id="318" r:id="rId19"/>
    <p:sldId id="319" r:id="rId20"/>
    <p:sldId id="275" r:id="rId21"/>
    <p:sldId id="276" r:id="rId22"/>
    <p:sldId id="277" r:id="rId23"/>
    <p:sldId id="280" r:id="rId24"/>
    <p:sldId id="281" r:id="rId25"/>
    <p:sldId id="278" r:id="rId26"/>
    <p:sldId id="279" r:id="rId27"/>
    <p:sldId id="282" r:id="rId28"/>
    <p:sldId id="283" r:id="rId29"/>
    <p:sldId id="284" r:id="rId30"/>
    <p:sldId id="285" r:id="rId31"/>
    <p:sldId id="322" r:id="rId32"/>
    <p:sldId id="287" r:id="rId33"/>
    <p:sldId id="288" r:id="rId34"/>
    <p:sldId id="335" r:id="rId35"/>
    <p:sldId id="291" r:id="rId36"/>
    <p:sldId id="292" r:id="rId37"/>
    <p:sldId id="293" r:id="rId38"/>
    <p:sldId id="331" r:id="rId39"/>
    <p:sldId id="334" r:id="rId40"/>
    <p:sldId id="332" r:id="rId41"/>
    <p:sldId id="333" r:id="rId42"/>
    <p:sldId id="325" r:id="rId43"/>
    <p:sldId id="300" r:id="rId44"/>
    <p:sldId id="301" r:id="rId45"/>
    <p:sldId id="323" r:id="rId46"/>
    <p:sldId id="326" r:id="rId47"/>
    <p:sldId id="328" r:id="rId48"/>
    <p:sldId id="329" r:id="rId49"/>
    <p:sldId id="330" r:id="rId50"/>
    <p:sldId id="308" r:id="rId51"/>
    <p:sldId id="32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DD9"/>
    <a:srgbClr val="006EB7"/>
    <a:srgbClr val="5A6870"/>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10" d="100"/>
          <a:sy n="110" d="100"/>
        </p:scale>
        <p:origin x="-514" y="8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A5530-1519-4C25-9FB2-8F46BB7C3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1D27E6E1-F618-4451-BEB6-8CCA19821C4A}">
      <dgm:prSet phldrT="[Text]" custT="1"/>
      <dgm:spPr/>
      <dgm:t>
        <a:bodyPr/>
        <a:lstStyle/>
        <a:p>
          <a:r>
            <a:rPr lang="en-US" sz="1800" dirty="0" smtClean="0"/>
            <a:t>PBN PM</a:t>
          </a:r>
        </a:p>
        <a:p>
          <a:r>
            <a:rPr lang="en-US" sz="1800" dirty="0" smtClean="0"/>
            <a:t>Erwin Lassooij</a:t>
          </a:r>
          <a:endParaRPr lang="en-CA" sz="1800" dirty="0"/>
        </a:p>
      </dgm:t>
    </dgm:pt>
    <dgm:pt modelId="{01AF423D-58FD-455E-9845-0EDD30A8C245}" type="parTrans" cxnId="{75C4B4DD-9C2E-42BC-B292-687225065A87}">
      <dgm:prSet/>
      <dgm:spPr/>
      <dgm:t>
        <a:bodyPr/>
        <a:lstStyle/>
        <a:p>
          <a:endParaRPr lang="en-CA"/>
        </a:p>
      </dgm:t>
    </dgm:pt>
    <dgm:pt modelId="{B883B0EE-49E4-4F13-971A-4798033812E1}" type="sibTrans" cxnId="{75C4B4DD-9C2E-42BC-B292-687225065A87}">
      <dgm:prSet/>
      <dgm:spPr/>
      <dgm:t>
        <a:bodyPr/>
        <a:lstStyle/>
        <a:p>
          <a:endParaRPr lang="en-CA"/>
        </a:p>
      </dgm:t>
    </dgm:pt>
    <dgm:pt modelId="{6E1175E8-3A4F-46C5-B62A-9563C1897C83}" type="asst">
      <dgm:prSet phldrT="[Text]" custT="1"/>
      <dgm:spPr/>
      <dgm:t>
        <a:bodyPr/>
        <a:lstStyle/>
        <a:p>
          <a:r>
            <a:rPr lang="en-US" sz="1800" dirty="0" smtClean="0"/>
            <a:t>PBN Secretary</a:t>
          </a:r>
        </a:p>
        <a:p>
          <a:r>
            <a:rPr lang="en-US" sz="1800" dirty="0" smtClean="0"/>
            <a:t>Nadia Soltani</a:t>
          </a:r>
          <a:endParaRPr lang="en-CA" sz="1800" dirty="0"/>
        </a:p>
      </dgm:t>
    </dgm:pt>
    <dgm:pt modelId="{ADDA4007-3A7D-4CCB-AF70-FB087CBE4A4F}" type="parTrans" cxnId="{EF986802-7C81-4809-A271-DFC4859FD3B7}">
      <dgm:prSet/>
      <dgm:spPr/>
      <dgm:t>
        <a:bodyPr/>
        <a:lstStyle/>
        <a:p>
          <a:endParaRPr lang="en-CA"/>
        </a:p>
      </dgm:t>
    </dgm:pt>
    <dgm:pt modelId="{395338BB-E827-4710-861E-71A82D403F8F}" type="sibTrans" cxnId="{EF986802-7C81-4809-A271-DFC4859FD3B7}">
      <dgm:prSet/>
      <dgm:spPr/>
      <dgm:t>
        <a:bodyPr/>
        <a:lstStyle/>
        <a:p>
          <a:endParaRPr lang="en-CA"/>
        </a:p>
      </dgm:t>
    </dgm:pt>
    <dgm:pt modelId="{C3743D04-8B69-44C0-8EA8-B7C85B4BFA01}">
      <dgm:prSet phldrT="[Text]" custT="1"/>
      <dgm:spPr/>
      <dgm:t>
        <a:bodyPr/>
        <a:lstStyle/>
        <a:p>
          <a:r>
            <a:rPr lang="en-US" sz="1800" dirty="0" smtClean="0"/>
            <a:t>PBN TO</a:t>
          </a:r>
        </a:p>
        <a:p>
          <a:r>
            <a:rPr lang="en-US" sz="1800" dirty="0" smtClean="0"/>
            <a:t>Ian Knowles</a:t>
          </a:r>
          <a:endParaRPr lang="en-CA" sz="1800" dirty="0"/>
        </a:p>
      </dgm:t>
    </dgm:pt>
    <dgm:pt modelId="{EE62D4E1-984D-4070-9CD2-0BBA6BBFC0B5}" type="parTrans" cxnId="{A19F74D6-A755-455D-ABD6-7AFBB4C67043}">
      <dgm:prSet/>
      <dgm:spPr/>
      <dgm:t>
        <a:bodyPr/>
        <a:lstStyle/>
        <a:p>
          <a:endParaRPr lang="en-CA"/>
        </a:p>
      </dgm:t>
    </dgm:pt>
    <dgm:pt modelId="{BA4579A5-E531-4238-A5F4-68563AA33B64}" type="sibTrans" cxnId="{A19F74D6-A755-455D-ABD6-7AFBB4C67043}">
      <dgm:prSet/>
      <dgm:spPr/>
      <dgm:t>
        <a:bodyPr/>
        <a:lstStyle/>
        <a:p>
          <a:endParaRPr lang="en-CA"/>
        </a:p>
      </dgm:t>
    </dgm:pt>
    <dgm:pt modelId="{9B6DBA2E-8928-4236-9174-D3699AC2819F}">
      <dgm:prSet phldrT="[Text]" custT="1"/>
      <dgm:spPr/>
      <dgm:t>
        <a:bodyPr/>
        <a:lstStyle/>
        <a:p>
          <a:r>
            <a:rPr lang="en-US" sz="1800" dirty="0" smtClean="0"/>
            <a:t>PBN / AOI TO</a:t>
          </a:r>
        </a:p>
        <a:p>
          <a:r>
            <a:rPr lang="en-US" sz="1800" dirty="0" smtClean="0"/>
            <a:t>Roberta Luccioli</a:t>
          </a:r>
          <a:endParaRPr lang="en-CA" sz="1800" dirty="0"/>
        </a:p>
      </dgm:t>
    </dgm:pt>
    <dgm:pt modelId="{AC4D2AF1-00F7-4AAB-BF47-548D7CA32216}" type="parTrans" cxnId="{8EE4A477-3CFF-4D10-91D8-9144A189B72A}">
      <dgm:prSet/>
      <dgm:spPr/>
      <dgm:t>
        <a:bodyPr/>
        <a:lstStyle/>
        <a:p>
          <a:endParaRPr lang="en-CA"/>
        </a:p>
      </dgm:t>
    </dgm:pt>
    <dgm:pt modelId="{9150DA92-F42C-437E-973F-1CB7ECE8BB74}" type="sibTrans" cxnId="{8EE4A477-3CFF-4D10-91D8-9144A189B72A}">
      <dgm:prSet/>
      <dgm:spPr/>
      <dgm:t>
        <a:bodyPr/>
        <a:lstStyle/>
        <a:p>
          <a:endParaRPr lang="en-CA"/>
        </a:p>
      </dgm:t>
    </dgm:pt>
    <dgm:pt modelId="{73D54269-4633-4886-AFD8-1CF1DBAD948F}">
      <dgm:prSet phldrT="[Text]" custT="1"/>
      <dgm:spPr/>
      <dgm:t>
        <a:bodyPr/>
        <a:lstStyle/>
        <a:p>
          <a:r>
            <a:rPr lang="en-US" sz="1800" dirty="0" smtClean="0"/>
            <a:t>PBN Consultant</a:t>
          </a:r>
        </a:p>
        <a:p>
          <a:r>
            <a:rPr lang="en-US" sz="1800" dirty="0" smtClean="0"/>
            <a:t>Jeff MacDonald</a:t>
          </a:r>
          <a:endParaRPr lang="en-CA" sz="1800" dirty="0"/>
        </a:p>
      </dgm:t>
    </dgm:pt>
    <dgm:pt modelId="{C7D79917-36BE-457A-BEF0-4796E243B2F0}" type="parTrans" cxnId="{8817C09B-D99A-4ADC-8C9F-DA98AED31723}">
      <dgm:prSet/>
      <dgm:spPr/>
      <dgm:t>
        <a:bodyPr/>
        <a:lstStyle/>
        <a:p>
          <a:endParaRPr lang="en-CA"/>
        </a:p>
      </dgm:t>
    </dgm:pt>
    <dgm:pt modelId="{590F1205-56DE-4474-8A88-20B597DFFEBE}" type="sibTrans" cxnId="{8817C09B-D99A-4ADC-8C9F-DA98AED31723}">
      <dgm:prSet/>
      <dgm:spPr/>
      <dgm:t>
        <a:bodyPr/>
        <a:lstStyle/>
        <a:p>
          <a:endParaRPr lang="en-CA"/>
        </a:p>
      </dgm:t>
    </dgm:pt>
    <dgm:pt modelId="{77422E4B-29E4-4E06-8937-9DADA53A2254}">
      <dgm:prSet/>
      <dgm:spPr/>
      <dgm:t>
        <a:bodyPr/>
        <a:lstStyle/>
        <a:p>
          <a:r>
            <a:rPr lang="en-US" dirty="0" smtClean="0"/>
            <a:t>PBN Business Consultant</a:t>
          </a:r>
        </a:p>
        <a:p>
          <a:r>
            <a:rPr lang="en-US" dirty="0" smtClean="0"/>
            <a:t>Claudia Mariscal</a:t>
          </a:r>
          <a:endParaRPr lang="en-CA" dirty="0"/>
        </a:p>
      </dgm:t>
    </dgm:pt>
    <dgm:pt modelId="{AB0EF48D-DCF6-4872-A6DE-51045B7E4074}" type="parTrans" cxnId="{8E24C775-F099-467C-9653-BC9D13799883}">
      <dgm:prSet/>
      <dgm:spPr/>
      <dgm:t>
        <a:bodyPr/>
        <a:lstStyle/>
        <a:p>
          <a:endParaRPr lang="en-CA"/>
        </a:p>
      </dgm:t>
    </dgm:pt>
    <dgm:pt modelId="{121B0915-792C-4172-8B71-66B15F61E365}" type="sibTrans" cxnId="{8E24C775-F099-467C-9653-BC9D13799883}">
      <dgm:prSet/>
      <dgm:spPr/>
      <dgm:t>
        <a:bodyPr/>
        <a:lstStyle/>
        <a:p>
          <a:endParaRPr lang="en-CA"/>
        </a:p>
      </dgm:t>
    </dgm:pt>
    <dgm:pt modelId="{90CE8223-EE5E-435F-8C09-BB3204D70B25}" type="pres">
      <dgm:prSet presAssocID="{FE4A5530-1519-4C25-9FB2-8F46BB7C339D}" presName="hierChild1" presStyleCnt="0">
        <dgm:presLayoutVars>
          <dgm:orgChart val="1"/>
          <dgm:chPref val="1"/>
          <dgm:dir/>
          <dgm:animOne val="branch"/>
          <dgm:animLvl val="lvl"/>
          <dgm:resizeHandles/>
        </dgm:presLayoutVars>
      </dgm:prSet>
      <dgm:spPr/>
      <dgm:t>
        <a:bodyPr/>
        <a:lstStyle/>
        <a:p>
          <a:endParaRPr lang="en-CA"/>
        </a:p>
      </dgm:t>
    </dgm:pt>
    <dgm:pt modelId="{E971BA27-03DF-4760-86CF-787BDA7F41EE}" type="pres">
      <dgm:prSet presAssocID="{1D27E6E1-F618-4451-BEB6-8CCA19821C4A}" presName="hierRoot1" presStyleCnt="0">
        <dgm:presLayoutVars>
          <dgm:hierBranch val="init"/>
        </dgm:presLayoutVars>
      </dgm:prSet>
      <dgm:spPr/>
    </dgm:pt>
    <dgm:pt modelId="{DC63851B-6D40-4B7E-871D-378D05752B8C}" type="pres">
      <dgm:prSet presAssocID="{1D27E6E1-F618-4451-BEB6-8CCA19821C4A}" presName="rootComposite1" presStyleCnt="0"/>
      <dgm:spPr/>
    </dgm:pt>
    <dgm:pt modelId="{14BDC39A-2721-4B20-9255-9595F2B43EEE}" type="pres">
      <dgm:prSet presAssocID="{1D27E6E1-F618-4451-BEB6-8CCA19821C4A}" presName="rootText1" presStyleLbl="node0" presStyleIdx="0" presStyleCnt="1">
        <dgm:presLayoutVars>
          <dgm:chPref val="3"/>
        </dgm:presLayoutVars>
      </dgm:prSet>
      <dgm:spPr/>
      <dgm:t>
        <a:bodyPr/>
        <a:lstStyle/>
        <a:p>
          <a:endParaRPr lang="en-CA"/>
        </a:p>
      </dgm:t>
    </dgm:pt>
    <dgm:pt modelId="{4CE6602F-262C-4D1D-8E08-84448FEC0939}" type="pres">
      <dgm:prSet presAssocID="{1D27E6E1-F618-4451-BEB6-8CCA19821C4A}" presName="rootConnector1" presStyleLbl="node1" presStyleIdx="0" presStyleCnt="0"/>
      <dgm:spPr/>
      <dgm:t>
        <a:bodyPr/>
        <a:lstStyle/>
        <a:p>
          <a:endParaRPr lang="en-CA"/>
        </a:p>
      </dgm:t>
    </dgm:pt>
    <dgm:pt modelId="{5BF23C30-933A-4C30-B966-6A297502C978}" type="pres">
      <dgm:prSet presAssocID="{1D27E6E1-F618-4451-BEB6-8CCA19821C4A}" presName="hierChild2" presStyleCnt="0"/>
      <dgm:spPr/>
    </dgm:pt>
    <dgm:pt modelId="{3C607820-8543-4821-81D4-A64801FAB453}" type="pres">
      <dgm:prSet presAssocID="{EE62D4E1-984D-4070-9CD2-0BBA6BBFC0B5}" presName="Name37" presStyleLbl="parChTrans1D2" presStyleIdx="0" presStyleCnt="5"/>
      <dgm:spPr/>
      <dgm:t>
        <a:bodyPr/>
        <a:lstStyle/>
        <a:p>
          <a:endParaRPr lang="en-CA"/>
        </a:p>
      </dgm:t>
    </dgm:pt>
    <dgm:pt modelId="{0FFD7654-4452-4F80-872E-7C4F8B997B56}" type="pres">
      <dgm:prSet presAssocID="{C3743D04-8B69-44C0-8EA8-B7C85B4BFA01}" presName="hierRoot2" presStyleCnt="0">
        <dgm:presLayoutVars>
          <dgm:hierBranch val="init"/>
        </dgm:presLayoutVars>
      </dgm:prSet>
      <dgm:spPr/>
    </dgm:pt>
    <dgm:pt modelId="{C9D491A0-4AE6-4B38-981D-5EC10EAC7A78}" type="pres">
      <dgm:prSet presAssocID="{C3743D04-8B69-44C0-8EA8-B7C85B4BFA01}" presName="rootComposite" presStyleCnt="0"/>
      <dgm:spPr/>
    </dgm:pt>
    <dgm:pt modelId="{CA80EDEC-FF43-4B01-99BC-757D2EAED74B}" type="pres">
      <dgm:prSet presAssocID="{C3743D04-8B69-44C0-8EA8-B7C85B4BFA01}" presName="rootText" presStyleLbl="node2" presStyleIdx="0" presStyleCnt="4">
        <dgm:presLayoutVars>
          <dgm:chPref val="3"/>
        </dgm:presLayoutVars>
      </dgm:prSet>
      <dgm:spPr/>
      <dgm:t>
        <a:bodyPr/>
        <a:lstStyle/>
        <a:p>
          <a:endParaRPr lang="en-CA"/>
        </a:p>
      </dgm:t>
    </dgm:pt>
    <dgm:pt modelId="{49E44A9A-FE96-417B-B41A-DC0E8E27B90D}" type="pres">
      <dgm:prSet presAssocID="{C3743D04-8B69-44C0-8EA8-B7C85B4BFA01}" presName="rootConnector" presStyleLbl="node2" presStyleIdx="0" presStyleCnt="4"/>
      <dgm:spPr/>
      <dgm:t>
        <a:bodyPr/>
        <a:lstStyle/>
        <a:p>
          <a:endParaRPr lang="en-CA"/>
        </a:p>
      </dgm:t>
    </dgm:pt>
    <dgm:pt modelId="{84CCE34C-888B-4999-9F10-76413502A9C8}" type="pres">
      <dgm:prSet presAssocID="{C3743D04-8B69-44C0-8EA8-B7C85B4BFA01}" presName="hierChild4" presStyleCnt="0"/>
      <dgm:spPr/>
    </dgm:pt>
    <dgm:pt modelId="{8D17C27A-5850-4D0E-A5F4-0B52771A0F9E}" type="pres">
      <dgm:prSet presAssocID="{C3743D04-8B69-44C0-8EA8-B7C85B4BFA01}" presName="hierChild5" presStyleCnt="0"/>
      <dgm:spPr/>
    </dgm:pt>
    <dgm:pt modelId="{01C48416-69F2-4DA2-A4B7-E161640E00B8}" type="pres">
      <dgm:prSet presAssocID="{AC4D2AF1-00F7-4AAB-BF47-548D7CA32216}" presName="Name37" presStyleLbl="parChTrans1D2" presStyleIdx="1" presStyleCnt="5"/>
      <dgm:spPr/>
      <dgm:t>
        <a:bodyPr/>
        <a:lstStyle/>
        <a:p>
          <a:endParaRPr lang="en-CA"/>
        </a:p>
      </dgm:t>
    </dgm:pt>
    <dgm:pt modelId="{5ADAAA52-5A0D-44A6-9F53-337E57FC0635}" type="pres">
      <dgm:prSet presAssocID="{9B6DBA2E-8928-4236-9174-D3699AC2819F}" presName="hierRoot2" presStyleCnt="0">
        <dgm:presLayoutVars>
          <dgm:hierBranch val="init"/>
        </dgm:presLayoutVars>
      </dgm:prSet>
      <dgm:spPr/>
    </dgm:pt>
    <dgm:pt modelId="{F8448E08-1C33-4505-960E-7ADE4788EF3E}" type="pres">
      <dgm:prSet presAssocID="{9B6DBA2E-8928-4236-9174-D3699AC2819F}" presName="rootComposite" presStyleCnt="0"/>
      <dgm:spPr/>
    </dgm:pt>
    <dgm:pt modelId="{7B707F15-CEA1-428B-93FC-C4C6176C9140}" type="pres">
      <dgm:prSet presAssocID="{9B6DBA2E-8928-4236-9174-D3699AC2819F}" presName="rootText" presStyleLbl="node2" presStyleIdx="1" presStyleCnt="4">
        <dgm:presLayoutVars>
          <dgm:chPref val="3"/>
        </dgm:presLayoutVars>
      </dgm:prSet>
      <dgm:spPr/>
      <dgm:t>
        <a:bodyPr/>
        <a:lstStyle/>
        <a:p>
          <a:endParaRPr lang="en-CA"/>
        </a:p>
      </dgm:t>
    </dgm:pt>
    <dgm:pt modelId="{0C7C1DAA-CB21-4BA4-BCD6-A47A7E1F9894}" type="pres">
      <dgm:prSet presAssocID="{9B6DBA2E-8928-4236-9174-D3699AC2819F}" presName="rootConnector" presStyleLbl="node2" presStyleIdx="1" presStyleCnt="4"/>
      <dgm:spPr/>
      <dgm:t>
        <a:bodyPr/>
        <a:lstStyle/>
        <a:p>
          <a:endParaRPr lang="en-CA"/>
        </a:p>
      </dgm:t>
    </dgm:pt>
    <dgm:pt modelId="{F2791A1C-CA7D-4614-A34B-FC66B02D88BC}" type="pres">
      <dgm:prSet presAssocID="{9B6DBA2E-8928-4236-9174-D3699AC2819F}" presName="hierChild4" presStyleCnt="0"/>
      <dgm:spPr/>
    </dgm:pt>
    <dgm:pt modelId="{A207D1B4-556F-447F-AE54-4EF177DFA2F5}" type="pres">
      <dgm:prSet presAssocID="{9B6DBA2E-8928-4236-9174-D3699AC2819F}" presName="hierChild5" presStyleCnt="0"/>
      <dgm:spPr/>
    </dgm:pt>
    <dgm:pt modelId="{2D6A26D2-7687-4A9D-9856-2A6757CED0A6}" type="pres">
      <dgm:prSet presAssocID="{C7D79917-36BE-457A-BEF0-4796E243B2F0}" presName="Name37" presStyleLbl="parChTrans1D2" presStyleIdx="2" presStyleCnt="5"/>
      <dgm:spPr/>
      <dgm:t>
        <a:bodyPr/>
        <a:lstStyle/>
        <a:p>
          <a:endParaRPr lang="en-CA"/>
        </a:p>
      </dgm:t>
    </dgm:pt>
    <dgm:pt modelId="{812D8D03-5EEA-43D4-B088-628CA034A5E8}" type="pres">
      <dgm:prSet presAssocID="{73D54269-4633-4886-AFD8-1CF1DBAD948F}" presName="hierRoot2" presStyleCnt="0">
        <dgm:presLayoutVars>
          <dgm:hierBranch val="init"/>
        </dgm:presLayoutVars>
      </dgm:prSet>
      <dgm:spPr/>
    </dgm:pt>
    <dgm:pt modelId="{71E72B10-17E9-4B4B-BE5C-96F664BB9C3D}" type="pres">
      <dgm:prSet presAssocID="{73D54269-4633-4886-AFD8-1CF1DBAD948F}" presName="rootComposite" presStyleCnt="0"/>
      <dgm:spPr/>
    </dgm:pt>
    <dgm:pt modelId="{1E246E4E-F844-4A0F-9CAA-1A9F02E17FFF}" type="pres">
      <dgm:prSet presAssocID="{73D54269-4633-4886-AFD8-1CF1DBAD948F}" presName="rootText" presStyleLbl="node2" presStyleIdx="2" presStyleCnt="4">
        <dgm:presLayoutVars>
          <dgm:chPref val="3"/>
        </dgm:presLayoutVars>
      </dgm:prSet>
      <dgm:spPr/>
      <dgm:t>
        <a:bodyPr/>
        <a:lstStyle/>
        <a:p>
          <a:endParaRPr lang="en-CA"/>
        </a:p>
      </dgm:t>
    </dgm:pt>
    <dgm:pt modelId="{1F8E9DDA-9D0A-4076-A4E4-9AB44F6EF30E}" type="pres">
      <dgm:prSet presAssocID="{73D54269-4633-4886-AFD8-1CF1DBAD948F}" presName="rootConnector" presStyleLbl="node2" presStyleIdx="2" presStyleCnt="4"/>
      <dgm:spPr/>
      <dgm:t>
        <a:bodyPr/>
        <a:lstStyle/>
        <a:p>
          <a:endParaRPr lang="en-CA"/>
        </a:p>
      </dgm:t>
    </dgm:pt>
    <dgm:pt modelId="{BBB7896E-F6A3-48C2-BA5D-1C33CD68B9CF}" type="pres">
      <dgm:prSet presAssocID="{73D54269-4633-4886-AFD8-1CF1DBAD948F}" presName="hierChild4" presStyleCnt="0"/>
      <dgm:spPr/>
    </dgm:pt>
    <dgm:pt modelId="{2DFB2CA8-E70B-4AFA-93EC-826380C152C9}" type="pres">
      <dgm:prSet presAssocID="{73D54269-4633-4886-AFD8-1CF1DBAD948F}" presName="hierChild5" presStyleCnt="0"/>
      <dgm:spPr/>
    </dgm:pt>
    <dgm:pt modelId="{99827DFC-1302-4793-B85F-FB9D45C91297}" type="pres">
      <dgm:prSet presAssocID="{AB0EF48D-DCF6-4872-A6DE-51045B7E4074}" presName="Name37" presStyleLbl="parChTrans1D2" presStyleIdx="3" presStyleCnt="5"/>
      <dgm:spPr/>
      <dgm:t>
        <a:bodyPr/>
        <a:lstStyle/>
        <a:p>
          <a:endParaRPr lang="en-CA"/>
        </a:p>
      </dgm:t>
    </dgm:pt>
    <dgm:pt modelId="{E8388B33-2882-4C97-AB2F-4BB680662418}" type="pres">
      <dgm:prSet presAssocID="{77422E4B-29E4-4E06-8937-9DADA53A2254}" presName="hierRoot2" presStyleCnt="0">
        <dgm:presLayoutVars>
          <dgm:hierBranch val="init"/>
        </dgm:presLayoutVars>
      </dgm:prSet>
      <dgm:spPr/>
    </dgm:pt>
    <dgm:pt modelId="{41030BED-0198-4C7A-B062-BCB68D543CF3}" type="pres">
      <dgm:prSet presAssocID="{77422E4B-29E4-4E06-8937-9DADA53A2254}" presName="rootComposite" presStyleCnt="0"/>
      <dgm:spPr/>
    </dgm:pt>
    <dgm:pt modelId="{D3B51BE8-ED48-4516-B020-469AB93EB6D9}" type="pres">
      <dgm:prSet presAssocID="{77422E4B-29E4-4E06-8937-9DADA53A2254}" presName="rootText" presStyleLbl="node2" presStyleIdx="3" presStyleCnt="4">
        <dgm:presLayoutVars>
          <dgm:chPref val="3"/>
        </dgm:presLayoutVars>
      </dgm:prSet>
      <dgm:spPr/>
      <dgm:t>
        <a:bodyPr/>
        <a:lstStyle/>
        <a:p>
          <a:endParaRPr lang="en-CA"/>
        </a:p>
      </dgm:t>
    </dgm:pt>
    <dgm:pt modelId="{A0F11B65-876A-4599-8F68-BD76227DC363}" type="pres">
      <dgm:prSet presAssocID="{77422E4B-29E4-4E06-8937-9DADA53A2254}" presName="rootConnector" presStyleLbl="node2" presStyleIdx="3" presStyleCnt="4"/>
      <dgm:spPr/>
      <dgm:t>
        <a:bodyPr/>
        <a:lstStyle/>
        <a:p>
          <a:endParaRPr lang="en-CA"/>
        </a:p>
      </dgm:t>
    </dgm:pt>
    <dgm:pt modelId="{404A38E4-0422-4953-8736-53C6CA2CE4E7}" type="pres">
      <dgm:prSet presAssocID="{77422E4B-29E4-4E06-8937-9DADA53A2254}" presName="hierChild4" presStyleCnt="0"/>
      <dgm:spPr/>
    </dgm:pt>
    <dgm:pt modelId="{3303D455-87C9-46FE-B1B4-EB9E348AD354}" type="pres">
      <dgm:prSet presAssocID="{77422E4B-29E4-4E06-8937-9DADA53A2254}" presName="hierChild5" presStyleCnt="0"/>
      <dgm:spPr/>
    </dgm:pt>
    <dgm:pt modelId="{C3560463-8408-4304-BAA2-8D34ECCEA2EF}" type="pres">
      <dgm:prSet presAssocID="{1D27E6E1-F618-4451-BEB6-8CCA19821C4A}" presName="hierChild3" presStyleCnt="0"/>
      <dgm:spPr/>
    </dgm:pt>
    <dgm:pt modelId="{94FBF1D0-4591-401D-8DB5-68020BF9ECE3}" type="pres">
      <dgm:prSet presAssocID="{ADDA4007-3A7D-4CCB-AF70-FB087CBE4A4F}" presName="Name111" presStyleLbl="parChTrans1D2" presStyleIdx="4" presStyleCnt="5"/>
      <dgm:spPr/>
      <dgm:t>
        <a:bodyPr/>
        <a:lstStyle/>
        <a:p>
          <a:endParaRPr lang="en-CA"/>
        </a:p>
      </dgm:t>
    </dgm:pt>
    <dgm:pt modelId="{24E33182-6C73-414D-9EC7-95CEDE2EDC89}" type="pres">
      <dgm:prSet presAssocID="{6E1175E8-3A4F-46C5-B62A-9563C1897C83}" presName="hierRoot3" presStyleCnt="0">
        <dgm:presLayoutVars>
          <dgm:hierBranch val="init"/>
        </dgm:presLayoutVars>
      </dgm:prSet>
      <dgm:spPr/>
    </dgm:pt>
    <dgm:pt modelId="{8D5AF7AA-78DF-42FC-A72A-F20D7D131D13}" type="pres">
      <dgm:prSet presAssocID="{6E1175E8-3A4F-46C5-B62A-9563C1897C83}" presName="rootComposite3" presStyleCnt="0"/>
      <dgm:spPr/>
    </dgm:pt>
    <dgm:pt modelId="{11803342-F56A-448F-9B03-A57125881F7D}" type="pres">
      <dgm:prSet presAssocID="{6E1175E8-3A4F-46C5-B62A-9563C1897C83}" presName="rootText3" presStyleLbl="asst1" presStyleIdx="0" presStyleCnt="1">
        <dgm:presLayoutVars>
          <dgm:chPref val="3"/>
        </dgm:presLayoutVars>
      </dgm:prSet>
      <dgm:spPr/>
      <dgm:t>
        <a:bodyPr/>
        <a:lstStyle/>
        <a:p>
          <a:endParaRPr lang="en-CA"/>
        </a:p>
      </dgm:t>
    </dgm:pt>
    <dgm:pt modelId="{5801EEA8-C8A1-4F69-AF58-80BE532C17BC}" type="pres">
      <dgm:prSet presAssocID="{6E1175E8-3A4F-46C5-B62A-9563C1897C83}" presName="rootConnector3" presStyleLbl="asst1" presStyleIdx="0" presStyleCnt="1"/>
      <dgm:spPr/>
      <dgm:t>
        <a:bodyPr/>
        <a:lstStyle/>
        <a:p>
          <a:endParaRPr lang="en-CA"/>
        </a:p>
      </dgm:t>
    </dgm:pt>
    <dgm:pt modelId="{3D930760-6AC7-400C-A4D4-687E011A1F7E}" type="pres">
      <dgm:prSet presAssocID="{6E1175E8-3A4F-46C5-B62A-9563C1897C83}" presName="hierChild6" presStyleCnt="0"/>
      <dgm:spPr/>
    </dgm:pt>
    <dgm:pt modelId="{76BC8458-7964-4B35-AA9A-9701F50BC303}" type="pres">
      <dgm:prSet presAssocID="{6E1175E8-3A4F-46C5-B62A-9563C1897C83}" presName="hierChild7" presStyleCnt="0"/>
      <dgm:spPr/>
    </dgm:pt>
  </dgm:ptLst>
  <dgm:cxnLst>
    <dgm:cxn modelId="{126527B4-9FFE-4FE4-B116-483E5481435D}" type="presOf" srcId="{6E1175E8-3A4F-46C5-B62A-9563C1897C83}" destId="{11803342-F56A-448F-9B03-A57125881F7D}" srcOrd="0" destOrd="0" presId="urn:microsoft.com/office/officeart/2005/8/layout/orgChart1"/>
    <dgm:cxn modelId="{75C4B4DD-9C2E-42BC-B292-687225065A87}" srcId="{FE4A5530-1519-4C25-9FB2-8F46BB7C339D}" destId="{1D27E6E1-F618-4451-BEB6-8CCA19821C4A}" srcOrd="0" destOrd="0" parTransId="{01AF423D-58FD-455E-9845-0EDD30A8C245}" sibTransId="{B883B0EE-49E4-4F13-971A-4798033812E1}"/>
    <dgm:cxn modelId="{CB2B8038-2A1C-414B-8399-9F68186A5B0F}" type="presOf" srcId="{77422E4B-29E4-4E06-8937-9DADA53A2254}" destId="{D3B51BE8-ED48-4516-B020-469AB93EB6D9}" srcOrd="0" destOrd="0" presId="urn:microsoft.com/office/officeart/2005/8/layout/orgChart1"/>
    <dgm:cxn modelId="{A357239B-B83F-48A8-9C51-F3C8FFFB85FB}" type="presOf" srcId="{73D54269-4633-4886-AFD8-1CF1DBAD948F}" destId="{1E246E4E-F844-4A0F-9CAA-1A9F02E17FFF}" srcOrd="0" destOrd="0" presId="urn:microsoft.com/office/officeart/2005/8/layout/orgChart1"/>
    <dgm:cxn modelId="{09AD3F9E-35E9-4261-84E0-48F90CB5A1B2}" type="presOf" srcId="{73D54269-4633-4886-AFD8-1CF1DBAD948F}" destId="{1F8E9DDA-9D0A-4076-A4E4-9AB44F6EF30E}" srcOrd="1" destOrd="0" presId="urn:microsoft.com/office/officeart/2005/8/layout/orgChart1"/>
    <dgm:cxn modelId="{8817C09B-D99A-4ADC-8C9F-DA98AED31723}" srcId="{1D27E6E1-F618-4451-BEB6-8CCA19821C4A}" destId="{73D54269-4633-4886-AFD8-1CF1DBAD948F}" srcOrd="3" destOrd="0" parTransId="{C7D79917-36BE-457A-BEF0-4796E243B2F0}" sibTransId="{590F1205-56DE-4474-8A88-20B597DFFEBE}"/>
    <dgm:cxn modelId="{782E62D1-CF89-41A2-852E-990B0F6CD486}" type="presOf" srcId="{FE4A5530-1519-4C25-9FB2-8F46BB7C339D}" destId="{90CE8223-EE5E-435F-8C09-BB3204D70B25}" srcOrd="0" destOrd="0" presId="urn:microsoft.com/office/officeart/2005/8/layout/orgChart1"/>
    <dgm:cxn modelId="{70381EE4-90EF-48DD-86CF-1643A537D6E6}" type="presOf" srcId="{9B6DBA2E-8928-4236-9174-D3699AC2819F}" destId="{7B707F15-CEA1-428B-93FC-C4C6176C9140}" srcOrd="0" destOrd="0" presId="urn:microsoft.com/office/officeart/2005/8/layout/orgChart1"/>
    <dgm:cxn modelId="{A7ECF2A9-035F-48A8-AA50-9D3885F742D8}" type="presOf" srcId="{77422E4B-29E4-4E06-8937-9DADA53A2254}" destId="{A0F11B65-876A-4599-8F68-BD76227DC363}" srcOrd="1" destOrd="0" presId="urn:microsoft.com/office/officeart/2005/8/layout/orgChart1"/>
    <dgm:cxn modelId="{799B15B6-3978-4E2A-B9FB-3E4C40877B2D}" type="presOf" srcId="{6E1175E8-3A4F-46C5-B62A-9563C1897C83}" destId="{5801EEA8-C8A1-4F69-AF58-80BE532C17BC}" srcOrd="1" destOrd="0" presId="urn:microsoft.com/office/officeart/2005/8/layout/orgChart1"/>
    <dgm:cxn modelId="{8B85F5FB-5DBA-4D89-B3E7-3348B9F42B54}" type="presOf" srcId="{AC4D2AF1-00F7-4AAB-BF47-548D7CA32216}" destId="{01C48416-69F2-4DA2-A4B7-E161640E00B8}" srcOrd="0" destOrd="0" presId="urn:microsoft.com/office/officeart/2005/8/layout/orgChart1"/>
    <dgm:cxn modelId="{EF986802-7C81-4809-A271-DFC4859FD3B7}" srcId="{1D27E6E1-F618-4451-BEB6-8CCA19821C4A}" destId="{6E1175E8-3A4F-46C5-B62A-9563C1897C83}" srcOrd="0" destOrd="0" parTransId="{ADDA4007-3A7D-4CCB-AF70-FB087CBE4A4F}" sibTransId="{395338BB-E827-4710-861E-71A82D403F8F}"/>
    <dgm:cxn modelId="{91D8C66A-DE82-46A2-9304-8D89EBE33FC7}" type="presOf" srcId="{ADDA4007-3A7D-4CCB-AF70-FB087CBE4A4F}" destId="{94FBF1D0-4591-401D-8DB5-68020BF9ECE3}" srcOrd="0" destOrd="0" presId="urn:microsoft.com/office/officeart/2005/8/layout/orgChart1"/>
    <dgm:cxn modelId="{7ECE95C3-6CF7-4E0B-A0EA-2A098D162F71}" type="presOf" srcId="{9B6DBA2E-8928-4236-9174-D3699AC2819F}" destId="{0C7C1DAA-CB21-4BA4-BCD6-A47A7E1F9894}" srcOrd="1" destOrd="0" presId="urn:microsoft.com/office/officeart/2005/8/layout/orgChart1"/>
    <dgm:cxn modelId="{7AAF5A3F-0C84-4B48-B2DD-A40FF82A9075}" type="presOf" srcId="{C7D79917-36BE-457A-BEF0-4796E243B2F0}" destId="{2D6A26D2-7687-4A9D-9856-2A6757CED0A6}" srcOrd="0" destOrd="0" presId="urn:microsoft.com/office/officeart/2005/8/layout/orgChart1"/>
    <dgm:cxn modelId="{66162386-7F98-417A-807B-7F4FD68692A3}" type="presOf" srcId="{EE62D4E1-984D-4070-9CD2-0BBA6BBFC0B5}" destId="{3C607820-8543-4821-81D4-A64801FAB453}" srcOrd="0" destOrd="0" presId="urn:microsoft.com/office/officeart/2005/8/layout/orgChart1"/>
    <dgm:cxn modelId="{E5E469A0-7220-4A04-9368-1807FDDF7E61}" type="presOf" srcId="{1D27E6E1-F618-4451-BEB6-8CCA19821C4A}" destId="{4CE6602F-262C-4D1D-8E08-84448FEC0939}" srcOrd="1" destOrd="0" presId="urn:microsoft.com/office/officeart/2005/8/layout/orgChart1"/>
    <dgm:cxn modelId="{A19F74D6-A755-455D-ABD6-7AFBB4C67043}" srcId="{1D27E6E1-F618-4451-BEB6-8CCA19821C4A}" destId="{C3743D04-8B69-44C0-8EA8-B7C85B4BFA01}" srcOrd="1" destOrd="0" parTransId="{EE62D4E1-984D-4070-9CD2-0BBA6BBFC0B5}" sibTransId="{BA4579A5-E531-4238-A5F4-68563AA33B64}"/>
    <dgm:cxn modelId="{8EE4A477-3CFF-4D10-91D8-9144A189B72A}" srcId="{1D27E6E1-F618-4451-BEB6-8CCA19821C4A}" destId="{9B6DBA2E-8928-4236-9174-D3699AC2819F}" srcOrd="2" destOrd="0" parTransId="{AC4D2AF1-00F7-4AAB-BF47-548D7CA32216}" sibTransId="{9150DA92-F42C-437E-973F-1CB7ECE8BB74}"/>
    <dgm:cxn modelId="{8E24C775-F099-467C-9653-BC9D13799883}" srcId="{1D27E6E1-F618-4451-BEB6-8CCA19821C4A}" destId="{77422E4B-29E4-4E06-8937-9DADA53A2254}" srcOrd="4" destOrd="0" parTransId="{AB0EF48D-DCF6-4872-A6DE-51045B7E4074}" sibTransId="{121B0915-792C-4172-8B71-66B15F61E365}"/>
    <dgm:cxn modelId="{26F1F9B6-1128-4BC8-81F9-832C4A3819AD}" type="presOf" srcId="{C3743D04-8B69-44C0-8EA8-B7C85B4BFA01}" destId="{CA80EDEC-FF43-4B01-99BC-757D2EAED74B}" srcOrd="0" destOrd="0" presId="urn:microsoft.com/office/officeart/2005/8/layout/orgChart1"/>
    <dgm:cxn modelId="{F59356E4-E607-4621-8D20-DC88AE1285F3}" type="presOf" srcId="{C3743D04-8B69-44C0-8EA8-B7C85B4BFA01}" destId="{49E44A9A-FE96-417B-B41A-DC0E8E27B90D}" srcOrd="1" destOrd="0" presId="urn:microsoft.com/office/officeart/2005/8/layout/orgChart1"/>
    <dgm:cxn modelId="{E67CD4F3-66D5-44A7-93E8-EC94F0FCCC61}" type="presOf" srcId="{1D27E6E1-F618-4451-BEB6-8CCA19821C4A}" destId="{14BDC39A-2721-4B20-9255-9595F2B43EEE}" srcOrd="0" destOrd="0" presId="urn:microsoft.com/office/officeart/2005/8/layout/orgChart1"/>
    <dgm:cxn modelId="{2E62EFDE-A2E7-4BEE-8E13-B76CD1DA7141}" type="presOf" srcId="{AB0EF48D-DCF6-4872-A6DE-51045B7E4074}" destId="{99827DFC-1302-4793-B85F-FB9D45C91297}" srcOrd="0" destOrd="0" presId="urn:microsoft.com/office/officeart/2005/8/layout/orgChart1"/>
    <dgm:cxn modelId="{37B988A6-F8DC-422C-8C73-1BBB5293BE8B}" type="presParOf" srcId="{90CE8223-EE5E-435F-8C09-BB3204D70B25}" destId="{E971BA27-03DF-4760-86CF-787BDA7F41EE}" srcOrd="0" destOrd="0" presId="urn:microsoft.com/office/officeart/2005/8/layout/orgChart1"/>
    <dgm:cxn modelId="{3B2F8A42-D483-4E29-9161-8E6FB7D332B0}" type="presParOf" srcId="{E971BA27-03DF-4760-86CF-787BDA7F41EE}" destId="{DC63851B-6D40-4B7E-871D-378D05752B8C}" srcOrd="0" destOrd="0" presId="urn:microsoft.com/office/officeart/2005/8/layout/orgChart1"/>
    <dgm:cxn modelId="{A726F18C-5140-4F3A-8757-BA27D506D36E}" type="presParOf" srcId="{DC63851B-6D40-4B7E-871D-378D05752B8C}" destId="{14BDC39A-2721-4B20-9255-9595F2B43EEE}" srcOrd="0" destOrd="0" presId="urn:microsoft.com/office/officeart/2005/8/layout/orgChart1"/>
    <dgm:cxn modelId="{09916868-F8C7-4F64-B837-04CB0806EF71}" type="presParOf" srcId="{DC63851B-6D40-4B7E-871D-378D05752B8C}" destId="{4CE6602F-262C-4D1D-8E08-84448FEC0939}" srcOrd="1" destOrd="0" presId="urn:microsoft.com/office/officeart/2005/8/layout/orgChart1"/>
    <dgm:cxn modelId="{69F6A9C4-51CA-4917-97F2-62731774F600}" type="presParOf" srcId="{E971BA27-03DF-4760-86CF-787BDA7F41EE}" destId="{5BF23C30-933A-4C30-B966-6A297502C978}" srcOrd="1" destOrd="0" presId="urn:microsoft.com/office/officeart/2005/8/layout/orgChart1"/>
    <dgm:cxn modelId="{3D82B4C0-C51E-4C0C-BDC5-DC7C9BD10469}" type="presParOf" srcId="{5BF23C30-933A-4C30-B966-6A297502C978}" destId="{3C607820-8543-4821-81D4-A64801FAB453}" srcOrd="0" destOrd="0" presId="urn:microsoft.com/office/officeart/2005/8/layout/orgChart1"/>
    <dgm:cxn modelId="{E3BB9630-4361-49C9-9C65-40DCA14B6290}" type="presParOf" srcId="{5BF23C30-933A-4C30-B966-6A297502C978}" destId="{0FFD7654-4452-4F80-872E-7C4F8B997B56}" srcOrd="1" destOrd="0" presId="urn:microsoft.com/office/officeart/2005/8/layout/orgChart1"/>
    <dgm:cxn modelId="{D25E22D5-F898-4C57-BACF-BA1D49953A53}" type="presParOf" srcId="{0FFD7654-4452-4F80-872E-7C4F8B997B56}" destId="{C9D491A0-4AE6-4B38-981D-5EC10EAC7A78}" srcOrd="0" destOrd="0" presId="urn:microsoft.com/office/officeart/2005/8/layout/orgChart1"/>
    <dgm:cxn modelId="{DF7B5871-547F-488E-B8CA-7F680CE88F7B}" type="presParOf" srcId="{C9D491A0-4AE6-4B38-981D-5EC10EAC7A78}" destId="{CA80EDEC-FF43-4B01-99BC-757D2EAED74B}" srcOrd="0" destOrd="0" presId="urn:microsoft.com/office/officeart/2005/8/layout/orgChart1"/>
    <dgm:cxn modelId="{88A7C94F-CF91-4619-80EA-0F396197B949}" type="presParOf" srcId="{C9D491A0-4AE6-4B38-981D-5EC10EAC7A78}" destId="{49E44A9A-FE96-417B-B41A-DC0E8E27B90D}" srcOrd="1" destOrd="0" presId="urn:microsoft.com/office/officeart/2005/8/layout/orgChart1"/>
    <dgm:cxn modelId="{393BCDA9-73C7-409E-A1DB-22A5F0F85FD7}" type="presParOf" srcId="{0FFD7654-4452-4F80-872E-7C4F8B997B56}" destId="{84CCE34C-888B-4999-9F10-76413502A9C8}" srcOrd="1" destOrd="0" presId="urn:microsoft.com/office/officeart/2005/8/layout/orgChart1"/>
    <dgm:cxn modelId="{A4B27D80-A9A4-4B9C-8FE8-2397016099BF}" type="presParOf" srcId="{0FFD7654-4452-4F80-872E-7C4F8B997B56}" destId="{8D17C27A-5850-4D0E-A5F4-0B52771A0F9E}" srcOrd="2" destOrd="0" presId="urn:microsoft.com/office/officeart/2005/8/layout/orgChart1"/>
    <dgm:cxn modelId="{A9CBFC9B-11E3-4444-8423-7F5DB7AE7CBF}" type="presParOf" srcId="{5BF23C30-933A-4C30-B966-6A297502C978}" destId="{01C48416-69F2-4DA2-A4B7-E161640E00B8}" srcOrd="2" destOrd="0" presId="urn:microsoft.com/office/officeart/2005/8/layout/orgChart1"/>
    <dgm:cxn modelId="{ED4ED9E5-3964-444B-A4EA-08790B5FE13A}" type="presParOf" srcId="{5BF23C30-933A-4C30-B966-6A297502C978}" destId="{5ADAAA52-5A0D-44A6-9F53-337E57FC0635}" srcOrd="3" destOrd="0" presId="urn:microsoft.com/office/officeart/2005/8/layout/orgChart1"/>
    <dgm:cxn modelId="{D22F666B-B2C5-4A66-B362-AC461E5DB0A7}" type="presParOf" srcId="{5ADAAA52-5A0D-44A6-9F53-337E57FC0635}" destId="{F8448E08-1C33-4505-960E-7ADE4788EF3E}" srcOrd="0" destOrd="0" presId="urn:microsoft.com/office/officeart/2005/8/layout/orgChart1"/>
    <dgm:cxn modelId="{40F3E65C-6E89-4DA0-9317-889AF0712717}" type="presParOf" srcId="{F8448E08-1C33-4505-960E-7ADE4788EF3E}" destId="{7B707F15-CEA1-428B-93FC-C4C6176C9140}" srcOrd="0" destOrd="0" presId="urn:microsoft.com/office/officeart/2005/8/layout/orgChart1"/>
    <dgm:cxn modelId="{42BB4C9D-0BBF-49C8-96F1-43D57C441711}" type="presParOf" srcId="{F8448E08-1C33-4505-960E-7ADE4788EF3E}" destId="{0C7C1DAA-CB21-4BA4-BCD6-A47A7E1F9894}" srcOrd="1" destOrd="0" presId="urn:microsoft.com/office/officeart/2005/8/layout/orgChart1"/>
    <dgm:cxn modelId="{9A05A9BA-552E-4DE6-9F93-90CE5B607A9E}" type="presParOf" srcId="{5ADAAA52-5A0D-44A6-9F53-337E57FC0635}" destId="{F2791A1C-CA7D-4614-A34B-FC66B02D88BC}" srcOrd="1" destOrd="0" presId="urn:microsoft.com/office/officeart/2005/8/layout/orgChart1"/>
    <dgm:cxn modelId="{5DE5981D-EDF0-4DAF-91F2-BF9D77B43187}" type="presParOf" srcId="{5ADAAA52-5A0D-44A6-9F53-337E57FC0635}" destId="{A207D1B4-556F-447F-AE54-4EF177DFA2F5}" srcOrd="2" destOrd="0" presId="urn:microsoft.com/office/officeart/2005/8/layout/orgChart1"/>
    <dgm:cxn modelId="{ECE27747-FBDA-4DDD-9545-8A315EA73304}" type="presParOf" srcId="{5BF23C30-933A-4C30-B966-6A297502C978}" destId="{2D6A26D2-7687-4A9D-9856-2A6757CED0A6}" srcOrd="4" destOrd="0" presId="urn:microsoft.com/office/officeart/2005/8/layout/orgChart1"/>
    <dgm:cxn modelId="{6AFA7AE9-E1EA-459F-9528-8F623F6EE737}" type="presParOf" srcId="{5BF23C30-933A-4C30-B966-6A297502C978}" destId="{812D8D03-5EEA-43D4-B088-628CA034A5E8}" srcOrd="5" destOrd="0" presId="urn:microsoft.com/office/officeart/2005/8/layout/orgChart1"/>
    <dgm:cxn modelId="{FA61029D-10D9-4BB1-B5C3-49E2860E43D2}" type="presParOf" srcId="{812D8D03-5EEA-43D4-B088-628CA034A5E8}" destId="{71E72B10-17E9-4B4B-BE5C-96F664BB9C3D}" srcOrd="0" destOrd="0" presId="urn:microsoft.com/office/officeart/2005/8/layout/orgChart1"/>
    <dgm:cxn modelId="{35A489DF-C842-482B-8602-B0C131F764F5}" type="presParOf" srcId="{71E72B10-17E9-4B4B-BE5C-96F664BB9C3D}" destId="{1E246E4E-F844-4A0F-9CAA-1A9F02E17FFF}" srcOrd="0" destOrd="0" presId="urn:microsoft.com/office/officeart/2005/8/layout/orgChart1"/>
    <dgm:cxn modelId="{6ACB4366-DC64-4002-BA24-1F60EC4607DC}" type="presParOf" srcId="{71E72B10-17E9-4B4B-BE5C-96F664BB9C3D}" destId="{1F8E9DDA-9D0A-4076-A4E4-9AB44F6EF30E}" srcOrd="1" destOrd="0" presId="urn:microsoft.com/office/officeart/2005/8/layout/orgChart1"/>
    <dgm:cxn modelId="{F76B6C0B-2B7C-4CCC-AE22-D2A4EA0E786D}" type="presParOf" srcId="{812D8D03-5EEA-43D4-B088-628CA034A5E8}" destId="{BBB7896E-F6A3-48C2-BA5D-1C33CD68B9CF}" srcOrd="1" destOrd="0" presId="urn:microsoft.com/office/officeart/2005/8/layout/orgChart1"/>
    <dgm:cxn modelId="{231E2304-6DEC-4504-A154-825B283B3165}" type="presParOf" srcId="{812D8D03-5EEA-43D4-B088-628CA034A5E8}" destId="{2DFB2CA8-E70B-4AFA-93EC-826380C152C9}" srcOrd="2" destOrd="0" presId="urn:microsoft.com/office/officeart/2005/8/layout/orgChart1"/>
    <dgm:cxn modelId="{25F38A64-DED9-4C08-9174-C6ADC10A6F3C}" type="presParOf" srcId="{5BF23C30-933A-4C30-B966-6A297502C978}" destId="{99827DFC-1302-4793-B85F-FB9D45C91297}" srcOrd="6" destOrd="0" presId="urn:microsoft.com/office/officeart/2005/8/layout/orgChart1"/>
    <dgm:cxn modelId="{F5A89FF1-289D-440A-BFE7-C0BA17DBE4F3}" type="presParOf" srcId="{5BF23C30-933A-4C30-B966-6A297502C978}" destId="{E8388B33-2882-4C97-AB2F-4BB680662418}" srcOrd="7" destOrd="0" presId="urn:microsoft.com/office/officeart/2005/8/layout/orgChart1"/>
    <dgm:cxn modelId="{2D63E868-AB7F-4BB0-ACFB-FE85050305BE}" type="presParOf" srcId="{E8388B33-2882-4C97-AB2F-4BB680662418}" destId="{41030BED-0198-4C7A-B062-BCB68D543CF3}" srcOrd="0" destOrd="0" presId="urn:microsoft.com/office/officeart/2005/8/layout/orgChart1"/>
    <dgm:cxn modelId="{B466E955-8F86-4BA7-8704-F75212CF6FD4}" type="presParOf" srcId="{41030BED-0198-4C7A-B062-BCB68D543CF3}" destId="{D3B51BE8-ED48-4516-B020-469AB93EB6D9}" srcOrd="0" destOrd="0" presId="urn:microsoft.com/office/officeart/2005/8/layout/orgChart1"/>
    <dgm:cxn modelId="{D16EA15D-38BF-4C04-AC78-86FC079F42A5}" type="presParOf" srcId="{41030BED-0198-4C7A-B062-BCB68D543CF3}" destId="{A0F11B65-876A-4599-8F68-BD76227DC363}" srcOrd="1" destOrd="0" presId="urn:microsoft.com/office/officeart/2005/8/layout/orgChart1"/>
    <dgm:cxn modelId="{E32D9548-1DC7-43CE-9B15-13765794D863}" type="presParOf" srcId="{E8388B33-2882-4C97-AB2F-4BB680662418}" destId="{404A38E4-0422-4953-8736-53C6CA2CE4E7}" srcOrd="1" destOrd="0" presId="urn:microsoft.com/office/officeart/2005/8/layout/orgChart1"/>
    <dgm:cxn modelId="{5DF79109-7796-495F-9F59-32E01AA1542A}" type="presParOf" srcId="{E8388B33-2882-4C97-AB2F-4BB680662418}" destId="{3303D455-87C9-46FE-B1B4-EB9E348AD354}" srcOrd="2" destOrd="0" presId="urn:microsoft.com/office/officeart/2005/8/layout/orgChart1"/>
    <dgm:cxn modelId="{302AB5F5-EAFD-4397-BD32-3C7BEC219756}" type="presParOf" srcId="{E971BA27-03DF-4760-86CF-787BDA7F41EE}" destId="{C3560463-8408-4304-BAA2-8D34ECCEA2EF}" srcOrd="2" destOrd="0" presId="urn:microsoft.com/office/officeart/2005/8/layout/orgChart1"/>
    <dgm:cxn modelId="{C6FAA144-8F0E-41E1-A20E-F3756CEA6EC0}" type="presParOf" srcId="{C3560463-8408-4304-BAA2-8D34ECCEA2EF}" destId="{94FBF1D0-4591-401D-8DB5-68020BF9ECE3}" srcOrd="0" destOrd="0" presId="urn:microsoft.com/office/officeart/2005/8/layout/orgChart1"/>
    <dgm:cxn modelId="{3F74C6A2-1505-45DF-8232-1F503823D946}" type="presParOf" srcId="{C3560463-8408-4304-BAA2-8D34ECCEA2EF}" destId="{24E33182-6C73-414D-9EC7-95CEDE2EDC89}" srcOrd="1" destOrd="0" presId="urn:microsoft.com/office/officeart/2005/8/layout/orgChart1"/>
    <dgm:cxn modelId="{B0E4C5DF-F181-4D58-9F66-9BA2686D1E41}" type="presParOf" srcId="{24E33182-6C73-414D-9EC7-95CEDE2EDC89}" destId="{8D5AF7AA-78DF-42FC-A72A-F20D7D131D13}" srcOrd="0" destOrd="0" presId="urn:microsoft.com/office/officeart/2005/8/layout/orgChart1"/>
    <dgm:cxn modelId="{A33BC368-4895-4289-BCCB-AC37861779B4}" type="presParOf" srcId="{8D5AF7AA-78DF-42FC-A72A-F20D7D131D13}" destId="{11803342-F56A-448F-9B03-A57125881F7D}" srcOrd="0" destOrd="0" presId="urn:microsoft.com/office/officeart/2005/8/layout/orgChart1"/>
    <dgm:cxn modelId="{CDEEB233-C2C0-4C72-8FB7-127E0D0A3B2D}" type="presParOf" srcId="{8D5AF7AA-78DF-42FC-A72A-F20D7D131D13}" destId="{5801EEA8-C8A1-4F69-AF58-80BE532C17BC}" srcOrd="1" destOrd="0" presId="urn:microsoft.com/office/officeart/2005/8/layout/orgChart1"/>
    <dgm:cxn modelId="{0E0900C3-6B0C-4B4E-BA5D-570EE4335417}" type="presParOf" srcId="{24E33182-6C73-414D-9EC7-95CEDE2EDC89}" destId="{3D930760-6AC7-400C-A4D4-687E011A1F7E}" srcOrd="1" destOrd="0" presId="urn:microsoft.com/office/officeart/2005/8/layout/orgChart1"/>
    <dgm:cxn modelId="{788284F9-6A28-4949-A736-AF8DA9AA52B8}" type="presParOf" srcId="{24E33182-6C73-414D-9EC7-95CEDE2EDC89}" destId="{76BC8458-7964-4B35-AA9A-9701F50BC3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A93DC-A3E1-4A35-9D2D-76F901ADACB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C270EB08-DE58-45D8-9CF1-10EBBC9D5DD8}">
      <dgm:prSet phldrT="[Text]"/>
      <dgm:spPr/>
      <dgm:t>
        <a:bodyPr/>
        <a:lstStyle/>
        <a:p>
          <a:r>
            <a:rPr lang="en-US" dirty="0" smtClean="0"/>
            <a:t>IFPP</a:t>
          </a:r>
          <a:endParaRPr lang="en-GB" dirty="0"/>
        </a:p>
      </dgm:t>
    </dgm:pt>
    <dgm:pt modelId="{8375CFF0-FD46-4C4F-B459-A43AAD528272}" type="parTrans" cxnId="{7CFF3769-AB96-4DF9-A7B3-4C4586262F0D}">
      <dgm:prSet/>
      <dgm:spPr/>
      <dgm:t>
        <a:bodyPr/>
        <a:lstStyle/>
        <a:p>
          <a:endParaRPr lang="en-GB"/>
        </a:p>
      </dgm:t>
    </dgm:pt>
    <dgm:pt modelId="{3A2A10CA-A1EC-45BC-950F-B7C984904FDE}" type="sibTrans" cxnId="{7CFF3769-AB96-4DF9-A7B3-4C4586262F0D}">
      <dgm:prSet/>
      <dgm:spPr/>
      <dgm:t>
        <a:bodyPr/>
        <a:lstStyle/>
        <a:p>
          <a:endParaRPr lang="en-GB"/>
        </a:p>
      </dgm:t>
    </dgm:pt>
    <dgm:pt modelId="{0CB4CA1D-3D8B-4DD0-9670-B86649DC3B98}">
      <dgm:prSet phldrT="[Text]"/>
      <dgm:spPr/>
      <dgm:t>
        <a:bodyPr/>
        <a:lstStyle/>
        <a:p>
          <a:r>
            <a:rPr lang="en-US" dirty="0" smtClean="0"/>
            <a:t>FLTOPSP</a:t>
          </a:r>
          <a:endParaRPr lang="en-GB" dirty="0"/>
        </a:p>
      </dgm:t>
    </dgm:pt>
    <dgm:pt modelId="{CB2369ED-EEE0-4C94-97D0-F26B660807F7}" type="parTrans" cxnId="{66BFF87C-35F1-4655-9102-FF6922954252}">
      <dgm:prSet/>
      <dgm:spPr/>
      <dgm:t>
        <a:bodyPr/>
        <a:lstStyle/>
        <a:p>
          <a:endParaRPr lang="en-GB"/>
        </a:p>
      </dgm:t>
    </dgm:pt>
    <dgm:pt modelId="{936954E5-1565-42D9-B983-EEA02236EB66}" type="sibTrans" cxnId="{66BFF87C-35F1-4655-9102-FF6922954252}">
      <dgm:prSet/>
      <dgm:spPr/>
      <dgm:t>
        <a:bodyPr/>
        <a:lstStyle/>
        <a:p>
          <a:endParaRPr lang="en-GB"/>
        </a:p>
      </dgm:t>
    </dgm:pt>
    <dgm:pt modelId="{15F192CA-222B-48DB-B948-645F64F88CA5}">
      <dgm:prSet phldrT="[Text]"/>
      <dgm:spPr/>
      <dgm:t>
        <a:bodyPr/>
        <a:lstStyle/>
        <a:p>
          <a:r>
            <a:rPr lang="en-US" dirty="0" smtClean="0"/>
            <a:t>Flight Operations</a:t>
          </a:r>
          <a:endParaRPr lang="en-GB" dirty="0"/>
        </a:p>
      </dgm:t>
    </dgm:pt>
    <dgm:pt modelId="{DBDFE2C8-CC6E-4E8B-BF11-482195C9ED05}" type="parTrans" cxnId="{2259677E-09F8-4366-8646-15357D05B637}">
      <dgm:prSet/>
      <dgm:spPr/>
      <dgm:t>
        <a:bodyPr/>
        <a:lstStyle/>
        <a:p>
          <a:endParaRPr lang="en-GB"/>
        </a:p>
      </dgm:t>
    </dgm:pt>
    <dgm:pt modelId="{BD879499-6DDF-42D3-ACC4-EAC354A6AEBB}" type="sibTrans" cxnId="{2259677E-09F8-4366-8646-15357D05B637}">
      <dgm:prSet/>
      <dgm:spPr/>
      <dgm:t>
        <a:bodyPr/>
        <a:lstStyle/>
        <a:p>
          <a:endParaRPr lang="en-GB"/>
        </a:p>
      </dgm:t>
    </dgm:pt>
    <dgm:pt modelId="{6770F811-C6D9-4932-9B04-3D9F0FF5FD86}">
      <dgm:prSet phldrT="[Text]"/>
      <dgm:spPr/>
      <dgm:t>
        <a:bodyPr/>
        <a:lstStyle/>
        <a:p>
          <a:r>
            <a:rPr lang="en-US" dirty="0" smtClean="0"/>
            <a:t>NSP</a:t>
          </a:r>
          <a:endParaRPr lang="en-GB" dirty="0"/>
        </a:p>
      </dgm:t>
    </dgm:pt>
    <dgm:pt modelId="{53DDA335-0E89-4025-85B8-3130899E5F87}" type="parTrans" cxnId="{A8DDC737-144D-4A1A-B5C1-A2A5CA88165C}">
      <dgm:prSet/>
      <dgm:spPr/>
      <dgm:t>
        <a:bodyPr/>
        <a:lstStyle/>
        <a:p>
          <a:endParaRPr lang="en-GB"/>
        </a:p>
      </dgm:t>
    </dgm:pt>
    <dgm:pt modelId="{AC344140-13C5-412A-8BA1-DE47B7C63D1C}" type="sibTrans" cxnId="{A8DDC737-144D-4A1A-B5C1-A2A5CA88165C}">
      <dgm:prSet/>
      <dgm:spPr/>
      <dgm:t>
        <a:bodyPr/>
        <a:lstStyle/>
        <a:p>
          <a:endParaRPr lang="en-GB"/>
        </a:p>
      </dgm:t>
    </dgm:pt>
    <dgm:pt modelId="{E803CD62-BA3C-4D94-AAFA-C969B63906B6}">
      <dgm:prSet phldrT="[Text]"/>
      <dgm:spPr/>
      <dgm:t>
        <a:bodyPr/>
        <a:lstStyle/>
        <a:p>
          <a:r>
            <a:rPr lang="en-US" dirty="0" smtClean="0">
              <a:solidFill>
                <a:schemeClr val="accent1"/>
              </a:solidFill>
            </a:rPr>
            <a:t>Navigation Systems</a:t>
          </a:r>
          <a:endParaRPr lang="en-GB" dirty="0">
            <a:solidFill>
              <a:schemeClr val="accent1"/>
            </a:solidFill>
          </a:endParaRPr>
        </a:p>
      </dgm:t>
    </dgm:pt>
    <dgm:pt modelId="{3B5964A6-5F53-47F7-92D3-0A49DD1CFCF6}" type="parTrans" cxnId="{CB7BD33A-A05D-4B7A-BD08-D1FF99552E75}">
      <dgm:prSet/>
      <dgm:spPr/>
      <dgm:t>
        <a:bodyPr/>
        <a:lstStyle/>
        <a:p>
          <a:endParaRPr lang="en-GB"/>
        </a:p>
      </dgm:t>
    </dgm:pt>
    <dgm:pt modelId="{BAAE1BBF-A2CB-4FB4-8911-4715D972C468}" type="sibTrans" cxnId="{CB7BD33A-A05D-4B7A-BD08-D1FF99552E75}">
      <dgm:prSet/>
      <dgm:spPr/>
      <dgm:t>
        <a:bodyPr/>
        <a:lstStyle/>
        <a:p>
          <a:endParaRPr lang="en-GB"/>
        </a:p>
      </dgm:t>
    </dgm:pt>
    <dgm:pt modelId="{F16E05C8-09C3-4109-9642-3C66B7B5CB4A}">
      <dgm:prSet phldrT="[Text]"/>
      <dgm:spPr/>
      <dgm:t>
        <a:bodyPr/>
        <a:lstStyle/>
        <a:p>
          <a:r>
            <a:rPr lang="en-US" dirty="0" smtClean="0"/>
            <a:t>ATMOPSP</a:t>
          </a:r>
          <a:endParaRPr lang="en-GB" dirty="0"/>
        </a:p>
      </dgm:t>
    </dgm:pt>
    <dgm:pt modelId="{2AB8483F-1B19-4E30-83DD-7B88544228E3}" type="parTrans" cxnId="{217FE3E6-24B4-46B0-8379-E42127E6E990}">
      <dgm:prSet/>
      <dgm:spPr/>
      <dgm:t>
        <a:bodyPr/>
        <a:lstStyle/>
        <a:p>
          <a:endParaRPr lang="en-GB"/>
        </a:p>
      </dgm:t>
    </dgm:pt>
    <dgm:pt modelId="{4824C7EC-334B-4811-B717-E92C51BC52C7}" type="sibTrans" cxnId="{217FE3E6-24B4-46B0-8379-E42127E6E990}">
      <dgm:prSet/>
      <dgm:spPr/>
      <dgm:t>
        <a:bodyPr/>
        <a:lstStyle/>
        <a:p>
          <a:endParaRPr lang="en-GB"/>
        </a:p>
      </dgm:t>
    </dgm:pt>
    <dgm:pt modelId="{1FF87C16-87FB-4339-A3D4-C3B472619C74}">
      <dgm:prSet phldrT="[Text]"/>
      <dgm:spPr/>
      <dgm:t>
        <a:bodyPr/>
        <a:lstStyle/>
        <a:p>
          <a:r>
            <a:rPr lang="en-US" dirty="0" smtClean="0"/>
            <a:t>SASP</a:t>
          </a:r>
          <a:endParaRPr lang="en-GB" dirty="0"/>
        </a:p>
      </dgm:t>
    </dgm:pt>
    <dgm:pt modelId="{17F91B85-5E4D-4320-BAE9-F85E81755326}" type="parTrans" cxnId="{FAB93041-11D5-45E0-B030-2DF42FF311CB}">
      <dgm:prSet/>
      <dgm:spPr/>
      <dgm:t>
        <a:bodyPr/>
        <a:lstStyle/>
        <a:p>
          <a:endParaRPr lang="en-GB"/>
        </a:p>
      </dgm:t>
    </dgm:pt>
    <dgm:pt modelId="{59365CFE-9659-4251-A13C-24BFE4485B9F}" type="sibTrans" cxnId="{FAB93041-11D5-45E0-B030-2DF42FF311CB}">
      <dgm:prSet/>
      <dgm:spPr/>
      <dgm:t>
        <a:bodyPr/>
        <a:lstStyle/>
        <a:p>
          <a:endParaRPr lang="en-GB"/>
        </a:p>
      </dgm:t>
    </dgm:pt>
    <dgm:pt modelId="{184DDCE9-5BB2-430A-9EB9-5040AA4B2F5B}">
      <dgm:prSet phldrT="[Text]"/>
      <dgm:spPr/>
      <dgm:t>
        <a:bodyPr/>
        <a:lstStyle/>
        <a:p>
          <a:r>
            <a:rPr lang="en-US" dirty="0" smtClean="0">
              <a:solidFill>
                <a:schemeClr val="accent1"/>
              </a:solidFill>
            </a:rPr>
            <a:t>Flight Procedures</a:t>
          </a:r>
          <a:endParaRPr lang="en-GB" dirty="0">
            <a:solidFill>
              <a:schemeClr val="accent1"/>
            </a:solidFill>
          </a:endParaRPr>
        </a:p>
      </dgm:t>
    </dgm:pt>
    <dgm:pt modelId="{C072C4D1-C189-48CB-9B32-834DB115D484}" type="sibTrans" cxnId="{03698F53-95CE-4D70-BC60-4A65C4F6F646}">
      <dgm:prSet/>
      <dgm:spPr/>
      <dgm:t>
        <a:bodyPr/>
        <a:lstStyle/>
        <a:p>
          <a:endParaRPr lang="en-GB"/>
        </a:p>
      </dgm:t>
    </dgm:pt>
    <dgm:pt modelId="{9D7DAA39-D6A4-4401-95B0-FA08A83E719F}" type="parTrans" cxnId="{03698F53-95CE-4D70-BC60-4A65C4F6F646}">
      <dgm:prSet/>
      <dgm:spPr/>
      <dgm:t>
        <a:bodyPr/>
        <a:lstStyle/>
        <a:p>
          <a:endParaRPr lang="en-GB"/>
        </a:p>
      </dgm:t>
    </dgm:pt>
    <dgm:pt modelId="{EB342520-2940-4462-A69A-0AC187789773}">
      <dgm:prSet phldrT="[Text]"/>
      <dgm:spPr/>
      <dgm:t>
        <a:bodyPr/>
        <a:lstStyle/>
        <a:p>
          <a:r>
            <a:rPr lang="en-US" dirty="0" smtClean="0"/>
            <a:t>ATM procedures</a:t>
          </a:r>
          <a:endParaRPr lang="en-GB" dirty="0"/>
        </a:p>
      </dgm:t>
    </dgm:pt>
    <dgm:pt modelId="{69B34109-67B2-456C-A2A9-E79539E8905E}" type="parTrans" cxnId="{97FFEDC9-C5EA-4C63-AABE-5B37B4398FE3}">
      <dgm:prSet/>
      <dgm:spPr/>
      <dgm:t>
        <a:bodyPr/>
        <a:lstStyle/>
        <a:p>
          <a:endParaRPr lang="en-GB"/>
        </a:p>
      </dgm:t>
    </dgm:pt>
    <dgm:pt modelId="{3F5C714C-E6A9-40EF-AABA-20E929F29E7C}" type="sibTrans" cxnId="{97FFEDC9-C5EA-4C63-AABE-5B37B4398FE3}">
      <dgm:prSet/>
      <dgm:spPr/>
      <dgm:t>
        <a:bodyPr/>
        <a:lstStyle/>
        <a:p>
          <a:endParaRPr lang="en-GB"/>
        </a:p>
      </dgm:t>
    </dgm:pt>
    <dgm:pt modelId="{9BDFCEF6-9CC2-412D-BC73-6B16AA13A60D}">
      <dgm:prSet phldrT="[Text]"/>
      <dgm:spPr/>
      <dgm:t>
        <a:bodyPr/>
        <a:lstStyle/>
        <a:p>
          <a:r>
            <a:rPr lang="en-US" dirty="0" smtClean="0">
              <a:solidFill>
                <a:schemeClr val="accent1"/>
              </a:solidFill>
            </a:rPr>
            <a:t>Separation Standards</a:t>
          </a:r>
          <a:endParaRPr lang="en-GB" dirty="0">
            <a:solidFill>
              <a:schemeClr val="accent1"/>
            </a:solidFill>
          </a:endParaRPr>
        </a:p>
      </dgm:t>
    </dgm:pt>
    <dgm:pt modelId="{0B2940CB-B49E-4685-B103-3B09BF6C33AB}" type="parTrans" cxnId="{FCF0A7E1-BD03-4079-B710-1E5D20F3025E}">
      <dgm:prSet/>
      <dgm:spPr/>
      <dgm:t>
        <a:bodyPr/>
        <a:lstStyle/>
        <a:p>
          <a:endParaRPr lang="en-GB"/>
        </a:p>
      </dgm:t>
    </dgm:pt>
    <dgm:pt modelId="{A29827A7-B95B-410B-AC0F-1F34EE8E5707}" type="sibTrans" cxnId="{FCF0A7E1-BD03-4079-B710-1E5D20F3025E}">
      <dgm:prSet/>
      <dgm:spPr/>
      <dgm:t>
        <a:bodyPr/>
        <a:lstStyle/>
        <a:p>
          <a:endParaRPr lang="en-GB"/>
        </a:p>
      </dgm:t>
    </dgm:pt>
    <dgm:pt modelId="{7504AB07-ED90-474A-BADF-BEC5511CA4FA}" type="pres">
      <dgm:prSet presAssocID="{103A93DC-A3E1-4A35-9D2D-76F901ADACB4}" presName="composite" presStyleCnt="0">
        <dgm:presLayoutVars>
          <dgm:chMax val="5"/>
          <dgm:dir/>
          <dgm:animLvl val="ctr"/>
          <dgm:resizeHandles val="exact"/>
        </dgm:presLayoutVars>
      </dgm:prSet>
      <dgm:spPr/>
      <dgm:t>
        <a:bodyPr/>
        <a:lstStyle/>
        <a:p>
          <a:endParaRPr lang="en-GB"/>
        </a:p>
      </dgm:t>
    </dgm:pt>
    <dgm:pt modelId="{58EC8ED2-2730-4E2D-A0D1-851556639FBD}" type="pres">
      <dgm:prSet presAssocID="{103A93DC-A3E1-4A35-9D2D-76F901ADACB4}" presName="cycle" presStyleCnt="0"/>
      <dgm:spPr/>
    </dgm:pt>
    <dgm:pt modelId="{27FCE289-BAC6-4D19-92B7-4FBABADC4374}" type="pres">
      <dgm:prSet presAssocID="{103A93DC-A3E1-4A35-9D2D-76F901ADACB4}" presName="centerShape" presStyleCnt="0"/>
      <dgm:spPr/>
    </dgm:pt>
    <dgm:pt modelId="{9D529530-746D-4936-8DC8-4D4B5996A587}" type="pres">
      <dgm:prSet presAssocID="{103A93DC-A3E1-4A35-9D2D-76F901ADACB4}" presName="connSite" presStyleLbl="node1" presStyleIdx="0" presStyleCnt="6"/>
      <dgm:spPr/>
    </dgm:pt>
    <dgm:pt modelId="{30CD1F2E-66C1-4986-8873-63D5B678E6D0}" type="pres">
      <dgm:prSet presAssocID="{103A93DC-A3E1-4A35-9D2D-76F901ADACB4}" presName="visible" presStyleLbl="node1" presStyleIdx="0" presStyleCnt="6"/>
      <dgm:spPr/>
    </dgm:pt>
    <dgm:pt modelId="{CE702506-4422-43E6-B6F7-474AE343718E}" type="pres">
      <dgm:prSet presAssocID="{8375CFF0-FD46-4C4F-B459-A43AAD528272}" presName="Name25" presStyleLbl="parChTrans1D1" presStyleIdx="0" presStyleCnt="5"/>
      <dgm:spPr/>
      <dgm:t>
        <a:bodyPr/>
        <a:lstStyle/>
        <a:p>
          <a:endParaRPr lang="en-GB"/>
        </a:p>
      </dgm:t>
    </dgm:pt>
    <dgm:pt modelId="{AE447587-C6E0-4D09-93F2-ECD09153059A}" type="pres">
      <dgm:prSet presAssocID="{C270EB08-DE58-45D8-9CF1-10EBBC9D5DD8}" presName="node" presStyleCnt="0"/>
      <dgm:spPr/>
    </dgm:pt>
    <dgm:pt modelId="{261DE90B-BBEE-4CF8-B8C7-88C3A304FA15}" type="pres">
      <dgm:prSet presAssocID="{C270EB08-DE58-45D8-9CF1-10EBBC9D5DD8}" presName="parentNode" presStyleLbl="node1" presStyleIdx="1" presStyleCnt="6" custScaleX="103907" custLinFactNeighborX="8371" custLinFactNeighborY="8854">
        <dgm:presLayoutVars>
          <dgm:chMax val="1"/>
          <dgm:bulletEnabled val="1"/>
        </dgm:presLayoutVars>
      </dgm:prSet>
      <dgm:spPr/>
      <dgm:t>
        <a:bodyPr/>
        <a:lstStyle/>
        <a:p>
          <a:endParaRPr lang="en-GB"/>
        </a:p>
      </dgm:t>
    </dgm:pt>
    <dgm:pt modelId="{B9DF93D6-9298-4AC5-ACB5-E9D81FCCED6E}" type="pres">
      <dgm:prSet presAssocID="{C270EB08-DE58-45D8-9CF1-10EBBC9D5DD8}" presName="childNode" presStyleLbl="revTx" presStyleIdx="0" presStyleCnt="5">
        <dgm:presLayoutVars>
          <dgm:bulletEnabled val="1"/>
        </dgm:presLayoutVars>
      </dgm:prSet>
      <dgm:spPr/>
      <dgm:t>
        <a:bodyPr/>
        <a:lstStyle/>
        <a:p>
          <a:endParaRPr lang="en-GB"/>
        </a:p>
      </dgm:t>
    </dgm:pt>
    <dgm:pt modelId="{326A94ED-0361-4B7B-8FEF-5D7FF25FF318}" type="pres">
      <dgm:prSet presAssocID="{CB2369ED-EEE0-4C94-97D0-F26B660807F7}" presName="Name25" presStyleLbl="parChTrans1D1" presStyleIdx="1" presStyleCnt="5"/>
      <dgm:spPr/>
      <dgm:t>
        <a:bodyPr/>
        <a:lstStyle/>
        <a:p>
          <a:endParaRPr lang="en-GB"/>
        </a:p>
      </dgm:t>
    </dgm:pt>
    <dgm:pt modelId="{508EC4FE-796C-479D-89B4-7A094DC90B2C}" type="pres">
      <dgm:prSet presAssocID="{0CB4CA1D-3D8B-4DD0-9670-B86649DC3B98}" presName="node" presStyleCnt="0"/>
      <dgm:spPr/>
    </dgm:pt>
    <dgm:pt modelId="{107A21B2-F153-462E-BD4F-C3E09FD67BBC}" type="pres">
      <dgm:prSet presAssocID="{0CB4CA1D-3D8B-4DD0-9670-B86649DC3B98}" presName="parentNode" presStyleLbl="node1" presStyleIdx="2" presStyleCnt="6">
        <dgm:presLayoutVars>
          <dgm:chMax val="1"/>
          <dgm:bulletEnabled val="1"/>
        </dgm:presLayoutVars>
      </dgm:prSet>
      <dgm:spPr/>
      <dgm:t>
        <a:bodyPr/>
        <a:lstStyle/>
        <a:p>
          <a:endParaRPr lang="en-GB"/>
        </a:p>
      </dgm:t>
    </dgm:pt>
    <dgm:pt modelId="{F6B0AD04-F507-488E-8051-8EE6BC3691F9}" type="pres">
      <dgm:prSet presAssocID="{0CB4CA1D-3D8B-4DD0-9670-B86649DC3B98}" presName="childNode" presStyleLbl="revTx" presStyleIdx="1" presStyleCnt="5">
        <dgm:presLayoutVars>
          <dgm:bulletEnabled val="1"/>
        </dgm:presLayoutVars>
      </dgm:prSet>
      <dgm:spPr/>
      <dgm:t>
        <a:bodyPr/>
        <a:lstStyle/>
        <a:p>
          <a:endParaRPr lang="en-GB"/>
        </a:p>
      </dgm:t>
    </dgm:pt>
    <dgm:pt modelId="{ECD450B0-2929-4672-AA67-ECC2907ECFF5}" type="pres">
      <dgm:prSet presAssocID="{53DDA335-0E89-4025-85B8-3130899E5F87}" presName="Name25" presStyleLbl="parChTrans1D1" presStyleIdx="2" presStyleCnt="5"/>
      <dgm:spPr/>
      <dgm:t>
        <a:bodyPr/>
        <a:lstStyle/>
        <a:p>
          <a:endParaRPr lang="en-GB"/>
        </a:p>
      </dgm:t>
    </dgm:pt>
    <dgm:pt modelId="{A7A62412-F0E1-4D80-AEA0-87CBBB365BE0}" type="pres">
      <dgm:prSet presAssocID="{6770F811-C6D9-4932-9B04-3D9F0FF5FD86}" presName="node" presStyleCnt="0"/>
      <dgm:spPr/>
    </dgm:pt>
    <dgm:pt modelId="{D2F0E9A1-99D5-4066-B81F-20ADBEA96FCA}" type="pres">
      <dgm:prSet presAssocID="{6770F811-C6D9-4932-9B04-3D9F0FF5FD86}" presName="parentNode" presStyleLbl="node1" presStyleIdx="3" presStyleCnt="6">
        <dgm:presLayoutVars>
          <dgm:chMax val="1"/>
          <dgm:bulletEnabled val="1"/>
        </dgm:presLayoutVars>
      </dgm:prSet>
      <dgm:spPr/>
      <dgm:t>
        <a:bodyPr/>
        <a:lstStyle/>
        <a:p>
          <a:endParaRPr lang="en-GB"/>
        </a:p>
      </dgm:t>
    </dgm:pt>
    <dgm:pt modelId="{191E5DEF-D147-42EA-90D9-FA2923F43F3C}" type="pres">
      <dgm:prSet presAssocID="{6770F811-C6D9-4932-9B04-3D9F0FF5FD86}" presName="childNode" presStyleLbl="revTx" presStyleIdx="2" presStyleCnt="5">
        <dgm:presLayoutVars>
          <dgm:bulletEnabled val="1"/>
        </dgm:presLayoutVars>
      </dgm:prSet>
      <dgm:spPr/>
      <dgm:t>
        <a:bodyPr/>
        <a:lstStyle/>
        <a:p>
          <a:endParaRPr lang="en-GB"/>
        </a:p>
      </dgm:t>
    </dgm:pt>
    <dgm:pt modelId="{9E358153-225C-47CF-8885-129DADF40B87}" type="pres">
      <dgm:prSet presAssocID="{2AB8483F-1B19-4E30-83DD-7B88544228E3}" presName="Name25" presStyleLbl="parChTrans1D1" presStyleIdx="3" presStyleCnt="5"/>
      <dgm:spPr/>
      <dgm:t>
        <a:bodyPr/>
        <a:lstStyle/>
        <a:p>
          <a:endParaRPr lang="en-GB"/>
        </a:p>
      </dgm:t>
    </dgm:pt>
    <dgm:pt modelId="{18D6C1E0-F58F-4F71-BEDE-1760358B6E4B}" type="pres">
      <dgm:prSet presAssocID="{F16E05C8-09C3-4109-9642-3C66B7B5CB4A}" presName="node" presStyleCnt="0"/>
      <dgm:spPr/>
    </dgm:pt>
    <dgm:pt modelId="{D9F7CDFB-B4F3-4356-8983-BCDE4A70DFD7}" type="pres">
      <dgm:prSet presAssocID="{F16E05C8-09C3-4109-9642-3C66B7B5CB4A}" presName="parentNode" presStyleLbl="node1" presStyleIdx="4" presStyleCnt="6">
        <dgm:presLayoutVars>
          <dgm:chMax val="1"/>
          <dgm:bulletEnabled val="1"/>
        </dgm:presLayoutVars>
      </dgm:prSet>
      <dgm:spPr/>
      <dgm:t>
        <a:bodyPr/>
        <a:lstStyle/>
        <a:p>
          <a:endParaRPr lang="en-GB"/>
        </a:p>
      </dgm:t>
    </dgm:pt>
    <dgm:pt modelId="{B0F329D4-4000-4D81-8583-E5EF7AF7A78E}" type="pres">
      <dgm:prSet presAssocID="{F16E05C8-09C3-4109-9642-3C66B7B5CB4A}" presName="childNode" presStyleLbl="revTx" presStyleIdx="3" presStyleCnt="5">
        <dgm:presLayoutVars>
          <dgm:bulletEnabled val="1"/>
        </dgm:presLayoutVars>
      </dgm:prSet>
      <dgm:spPr/>
      <dgm:t>
        <a:bodyPr/>
        <a:lstStyle/>
        <a:p>
          <a:endParaRPr lang="en-GB"/>
        </a:p>
      </dgm:t>
    </dgm:pt>
    <dgm:pt modelId="{27CA04A9-27C3-41A8-8390-A603445F4889}" type="pres">
      <dgm:prSet presAssocID="{17F91B85-5E4D-4320-BAE9-F85E81755326}" presName="Name25" presStyleLbl="parChTrans1D1" presStyleIdx="4" presStyleCnt="5"/>
      <dgm:spPr/>
      <dgm:t>
        <a:bodyPr/>
        <a:lstStyle/>
        <a:p>
          <a:endParaRPr lang="en-GB"/>
        </a:p>
      </dgm:t>
    </dgm:pt>
    <dgm:pt modelId="{9439376C-3F2A-4EA8-B05C-51971F930DBB}" type="pres">
      <dgm:prSet presAssocID="{1FF87C16-87FB-4339-A3D4-C3B472619C74}" presName="node" presStyleCnt="0"/>
      <dgm:spPr/>
    </dgm:pt>
    <dgm:pt modelId="{F3B18363-FBE9-45DF-B1EF-1ADB961D81F6}" type="pres">
      <dgm:prSet presAssocID="{1FF87C16-87FB-4339-A3D4-C3B472619C74}" presName="parentNode" presStyleLbl="node1" presStyleIdx="5" presStyleCnt="6">
        <dgm:presLayoutVars>
          <dgm:chMax val="1"/>
          <dgm:bulletEnabled val="1"/>
        </dgm:presLayoutVars>
      </dgm:prSet>
      <dgm:spPr/>
      <dgm:t>
        <a:bodyPr/>
        <a:lstStyle/>
        <a:p>
          <a:endParaRPr lang="en-GB"/>
        </a:p>
      </dgm:t>
    </dgm:pt>
    <dgm:pt modelId="{44C68511-A303-4911-8A9F-8FEBE0E14C3F}" type="pres">
      <dgm:prSet presAssocID="{1FF87C16-87FB-4339-A3D4-C3B472619C74}" presName="childNode" presStyleLbl="revTx" presStyleIdx="4" presStyleCnt="5">
        <dgm:presLayoutVars>
          <dgm:bulletEnabled val="1"/>
        </dgm:presLayoutVars>
      </dgm:prSet>
      <dgm:spPr/>
      <dgm:t>
        <a:bodyPr/>
        <a:lstStyle/>
        <a:p>
          <a:endParaRPr lang="en-GB"/>
        </a:p>
      </dgm:t>
    </dgm:pt>
  </dgm:ptLst>
  <dgm:cxnLst>
    <dgm:cxn modelId="{02EB6C90-D211-46A6-8748-8A96099D5079}" type="presOf" srcId="{C270EB08-DE58-45D8-9CF1-10EBBC9D5DD8}" destId="{261DE90B-BBEE-4CF8-B8C7-88C3A304FA15}" srcOrd="0" destOrd="0" presId="urn:microsoft.com/office/officeart/2005/8/layout/radial2"/>
    <dgm:cxn modelId="{FAB93041-11D5-45E0-B030-2DF42FF311CB}" srcId="{103A93DC-A3E1-4A35-9D2D-76F901ADACB4}" destId="{1FF87C16-87FB-4339-A3D4-C3B472619C74}" srcOrd="4" destOrd="0" parTransId="{17F91B85-5E4D-4320-BAE9-F85E81755326}" sibTransId="{59365CFE-9659-4251-A13C-24BFE4485B9F}"/>
    <dgm:cxn modelId="{217FE3E6-24B4-46B0-8379-E42127E6E990}" srcId="{103A93DC-A3E1-4A35-9D2D-76F901ADACB4}" destId="{F16E05C8-09C3-4109-9642-3C66B7B5CB4A}" srcOrd="3" destOrd="0" parTransId="{2AB8483F-1B19-4E30-83DD-7B88544228E3}" sibTransId="{4824C7EC-334B-4811-B717-E92C51BC52C7}"/>
    <dgm:cxn modelId="{AD3AC3E3-C0AB-4844-9761-CD944A1DB807}" type="presOf" srcId="{8375CFF0-FD46-4C4F-B459-A43AAD528272}" destId="{CE702506-4422-43E6-B6F7-474AE343718E}" srcOrd="0" destOrd="0" presId="urn:microsoft.com/office/officeart/2005/8/layout/radial2"/>
    <dgm:cxn modelId="{B02BBDDF-736E-4AA5-8714-87F15E5FCAB6}" type="presOf" srcId="{103A93DC-A3E1-4A35-9D2D-76F901ADACB4}" destId="{7504AB07-ED90-474A-BADF-BEC5511CA4FA}" srcOrd="0" destOrd="0" presId="urn:microsoft.com/office/officeart/2005/8/layout/radial2"/>
    <dgm:cxn modelId="{6F357A1F-A77E-40E5-866F-0A71E572CA2E}" type="presOf" srcId="{CB2369ED-EEE0-4C94-97D0-F26B660807F7}" destId="{326A94ED-0361-4B7B-8FEF-5D7FF25FF318}" srcOrd="0" destOrd="0" presId="urn:microsoft.com/office/officeart/2005/8/layout/radial2"/>
    <dgm:cxn modelId="{FCF0A7E1-BD03-4079-B710-1E5D20F3025E}" srcId="{1FF87C16-87FB-4339-A3D4-C3B472619C74}" destId="{9BDFCEF6-9CC2-412D-BC73-6B16AA13A60D}" srcOrd="0" destOrd="0" parTransId="{0B2940CB-B49E-4685-B103-3B09BF6C33AB}" sibTransId="{A29827A7-B95B-410B-AC0F-1F34EE8E5707}"/>
    <dgm:cxn modelId="{66BFF87C-35F1-4655-9102-FF6922954252}" srcId="{103A93DC-A3E1-4A35-9D2D-76F901ADACB4}" destId="{0CB4CA1D-3D8B-4DD0-9670-B86649DC3B98}" srcOrd="1" destOrd="0" parTransId="{CB2369ED-EEE0-4C94-97D0-F26B660807F7}" sibTransId="{936954E5-1565-42D9-B983-EEA02236EB66}"/>
    <dgm:cxn modelId="{C8A5F574-1B3F-4BA8-86C4-2501E8AC42B1}" type="presOf" srcId="{15F192CA-222B-48DB-B948-645F64F88CA5}" destId="{F6B0AD04-F507-488E-8051-8EE6BC3691F9}" srcOrd="0" destOrd="0" presId="urn:microsoft.com/office/officeart/2005/8/layout/radial2"/>
    <dgm:cxn modelId="{97FFEDC9-C5EA-4C63-AABE-5B37B4398FE3}" srcId="{F16E05C8-09C3-4109-9642-3C66B7B5CB4A}" destId="{EB342520-2940-4462-A69A-0AC187789773}" srcOrd="0" destOrd="0" parTransId="{69B34109-67B2-456C-A2A9-E79539E8905E}" sibTransId="{3F5C714C-E6A9-40EF-AABA-20E929F29E7C}"/>
    <dgm:cxn modelId="{8D3E3575-A96D-4E8D-998A-67526E6D4CD1}" type="presOf" srcId="{F16E05C8-09C3-4109-9642-3C66B7B5CB4A}" destId="{D9F7CDFB-B4F3-4356-8983-BCDE4A70DFD7}" srcOrd="0" destOrd="0" presId="urn:microsoft.com/office/officeart/2005/8/layout/radial2"/>
    <dgm:cxn modelId="{5A259C02-A835-48DB-9D80-2FC1A5B34417}" type="presOf" srcId="{E803CD62-BA3C-4D94-AAFA-C969B63906B6}" destId="{191E5DEF-D147-42EA-90D9-FA2923F43F3C}" srcOrd="0" destOrd="0" presId="urn:microsoft.com/office/officeart/2005/8/layout/radial2"/>
    <dgm:cxn modelId="{CB7BD33A-A05D-4B7A-BD08-D1FF99552E75}" srcId="{6770F811-C6D9-4932-9B04-3D9F0FF5FD86}" destId="{E803CD62-BA3C-4D94-AAFA-C969B63906B6}" srcOrd="0" destOrd="0" parTransId="{3B5964A6-5F53-47F7-92D3-0A49DD1CFCF6}" sibTransId="{BAAE1BBF-A2CB-4FB4-8911-4715D972C468}"/>
    <dgm:cxn modelId="{A5158D71-46B3-42D3-86BF-CC24A0C8798E}" type="presOf" srcId="{2AB8483F-1B19-4E30-83DD-7B88544228E3}" destId="{9E358153-225C-47CF-8885-129DADF40B87}" srcOrd="0" destOrd="0" presId="urn:microsoft.com/office/officeart/2005/8/layout/radial2"/>
    <dgm:cxn modelId="{03698F53-95CE-4D70-BC60-4A65C4F6F646}" srcId="{C270EB08-DE58-45D8-9CF1-10EBBC9D5DD8}" destId="{184DDCE9-5BB2-430A-9EB9-5040AA4B2F5B}" srcOrd="0" destOrd="0" parTransId="{9D7DAA39-D6A4-4401-95B0-FA08A83E719F}" sibTransId="{C072C4D1-C189-48CB-9B32-834DB115D484}"/>
    <dgm:cxn modelId="{46C5AEC6-BA35-4218-8CFC-11AAE1C0410D}" type="presOf" srcId="{1FF87C16-87FB-4339-A3D4-C3B472619C74}" destId="{F3B18363-FBE9-45DF-B1EF-1ADB961D81F6}" srcOrd="0" destOrd="0" presId="urn:microsoft.com/office/officeart/2005/8/layout/radial2"/>
    <dgm:cxn modelId="{2259677E-09F8-4366-8646-15357D05B637}" srcId="{0CB4CA1D-3D8B-4DD0-9670-B86649DC3B98}" destId="{15F192CA-222B-48DB-B948-645F64F88CA5}" srcOrd="0" destOrd="0" parTransId="{DBDFE2C8-CC6E-4E8B-BF11-482195C9ED05}" sibTransId="{BD879499-6DDF-42D3-ACC4-EAC354A6AEBB}"/>
    <dgm:cxn modelId="{288522CA-B7B2-4885-9087-AAA4D01BE6D8}" type="presOf" srcId="{0CB4CA1D-3D8B-4DD0-9670-B86649DC3B98}" destId="{107A21B2-F153-462E-BD4F-C3E09FD67BBC}" srcOrd="0" destOrd="0" presId="urn:microsoft.com/office/officeart/2005/8/layout/radial2"/>
    <dgm:cxn modelId="{CA4EB4F5-1B84-4818-AC52-16F3CC58DDB4}" type="presOf" srcId="{53DDA335-0E89-4025-85B8-3130899E5F87}" destId="{ECD450B0-2929-4672-AA67-ECC2907ECFF5}" srcOrd="0" destOrd="0" presId="urn:microsoft.com/office/officeart/2005/8/layout/radial2"/>
    <dgm:cxn modelId="{11B94296-2B75-4CD6-BD1C-D567CD41413C}" type="presOf" srcId="{17F91B85-5E4D-4320-BAE9-F85E81755326}" destId="{27CA04A9-27C3-41A8-8390-A603445F4889}" srcOrd="0" destOrd="0" presId="urn:microsoft.com/office/officeart/2005/8/layout/radial2"/>
    <dgm:cxn modelId="{56936A9C-A78E-482B-9FE8-761DDDD7D2C5}" type="presOf" srcId="{EB342520-2940-4462-A69A-0AC187789773}" destId="{B0F329D4-4000-4D81-8583-E5EF7AF7A78E}" srcOrd="0" destOrd="0" presId="urn:microsoft.com/office/officeart/2005/8/layout/radial2"/>
    <dgm:cxn modelId="{7CFF3769-AB96-4DF9-A7B3-4C4586262F0D}" srcId="{103A93DC-A3E1-4A35-9D2D-76F901ADACB4}" destId="{C270EB08-DE58-45D8-9CF1-10EBBC9D5DD8}" srcOrd="0" destOrd="0" parTransId="{8375CFF0-FD46-4C4F-B459-A43AAD528272}" sibTransId="{3A2A10CA-A1EC-45BC-950F-B7C984904FDE}"/>
    <dgm:cxn modelId="{A8DDC737-144D-4A1A-B5C1-A2A5CA88165C}" srcId="{103A93DC-A3E1-4A35-9D2D-76F901ADACB4}" destId="{6770F811-C6D9-4932-9B04-3D9F0FF5FD86}" srcOrd="2" destOrd="0" parTransId="{53DDA335-0E89-4025-85B8-3130899E5F87}" sibTransId="{AC344140-13C5-412A-8BA1-DE47B7C63D1C}"/>
    <dgm:cxn modelId="{BB6BD104-5529-4D2D-B8F7-0B0EE21FF5C8}" type="presOf" srcId="{9BDFCEF6-9CC2-412D-BC73-6B16AA13A60D}" destId="{44C68511-A303-4911-8A9F-8FEBE0E14C3F}" srcOrd="0" destOrd="0" presId="urn:microsoft.com/office/officeart/2005/8/layout/radial2"/>
    <dgm:cxn modelId="{8661FD09-83F3-452A-A429-28F178B2F994}" type="presOf" srcId="{184DDCE9-5BB2-430A-9EB9-5040AA4B2F5B}" destId="{B9DF93D6-9298-4AC5-ACB5-E9D81FCCED6E}" srcOrd="0" destOrd="0" presId="urn:microsoft.com/office/officeart/2005/8/layout/radial2"/>
    <dgm:cxn modelId="{504C1BD8-C8C1-43C2-8D40-397A8457D7C8}" type="presOf" srcId="{6770F811-C6D9-4932-9B04-3D9F0FF5FD86}" destId="{D2F0E9A1-99D5-4066-B81F-20ADBEA96FCA}" srcOrd="0" destOrd="0" presId="urn:microsoft.com/office/officeart/2005/8/layout/radial2"/>
    <dgm:cxn modelId="{0A3980B1-07B8-4849-9D7D-82E5BA335BE9}" type="presParOf" srcId="{7504AB07-ED90-474A-BADF-BEC5511CA4FA}" destId="{58EC8ED2-2730-4E2D-A0D1-851556639FBD}" srcOrd="0" destOrd="0" presId="urn:microsoft.com/office/officeart/2005/8/layout/radial2"/>
    <dgm:cxn modelId="{D92E5A47-8BD2-42B0-976B-C5F51D204D4A}" type="presParOf" srcId="{58EC8ED2-2730-4E2D-A0D1-851556639FBD}" destId="{27FCE289-BAC6-4D19-92B7-4FBABADC4374}" srcOrd="0" destOrd="0" presId="urn:microsoft.com/office/officeart/2005/8/layout/radial2"/>
    <dgm:cxn modelId="{149A751A-1C1C-4C79-87AD-99CC4222655B}" type="presParOf" srcId="{27FCE289-BAC6-4D19-92B7-4FBABADC4374}" destId="{9D529530-746D-4936-8DC8-4D4B5996A587}" srcOrd="0" destOrd="0" presId="urn:microsoft.com/office/officeart/2005/8/layout/radial2"/>
    <dgm:cxn modelId="{E5A279F3-9139-4556-A390-74D1CA991906}" type="presParOf" srcId="{27FCE289-BAC6-4D19-92B7-4FBABADC4374}" destId="{30CD1F2E-66C1-4986-8873-63D5B678E6D0}" srcOrd="1" destOrd="0" presId="urn:microsoft.com/office/officeart/2005/8/layout/radial2"/>
    <dgm:cxn modelId="{AE2D6ACC-2E5D-4754-BDF5-D21F6655AB31}" type="presParOf" srcId="{58EC8ED2-2730-4E2D-A0D1-851556639FBD}" destId="{CE702506-4422-43E6-B6F7-474AE343718E}" srcOrd="1" destOrd="0" presId="urn:microsoft.com/office/officeart/2005/8/layout/radial2"/>
    <dgm:cxn modelId="{E735FDF8-895E-4F22-AD04-767B2F53385A}" type="presParOf" srcId="{58EC8ED2-2730-4E2D-A0D1-851556639FBD}" destId="{AE447587-C6E0-4D09-93F2-ECD09153059A}" srcOrd="2" destOrd="0" presId="urn:microsoft.com/office/officeart/2005/8/layout/radial2"/>
    <dgm:cxn modelId="{A7BA007B-D387-4D7D-BB50-F37132ECE31E}" type="presParOf" srcId="{AE447587-C6E0-4D09-93F2-ECD09153059A}" destId="{261DE90B-BBEE-4CF8-B8C7-88C3A304FA15}" srcOrd="0" destOrd="0" presId="urn:microsoft.com/office/officeart/2005/8/layout/radial2"/>
    <dgm:cxn modelId="{1FB11157-2A1D-4119-99F9-FED8C1D95249}" type="presParOf" srcId="{AE447587-C6E0-4D09-93F2-ECD09153059A}" destId="{B9DF93D6-9298-4AC5-ACB5-E9D81FCCED6E}" srcOrd="1" destOrd="0" presId="urn:microsoft.com/office/officeart/2005/8/layout/radial2"/>
    <dgm:cxn modelId="{BCDF0731-2CC4-43AD-B7F7-8A1E96B905CE}" type="presParOf" srcId="{58EC8ED2-2730-4E2D-A0D1-851556639FBD}" destId="{326A94ED-0361-4B7B-8FEF-5D7FF25FF318}" srcOrd="3" destOrd="0" presId="urn:microsoft.com/office/officeart/2005/8/layout/radial2"/>
    <dgm:cxn modelId="{C0A3F26C-0C52-4558-96EE-D9B5C02B2EC7}" type="presParOf" srcId="{58EC8ED2-2730-4E2D-A0D1-851556639FBD}" destId="{508EC4FE-796C-479D-89B4-7A094DC90B2C}" srcOrd="4" destOrd="0" presId="urn:microsoft.com/office/officeart/2005/8/layout/radial2"/>
    <dgm:cxn modelId="{CF997016-2E3E-4A04-BAA4-0671F3D6951A}" type="presParOf" srcId="{508EC4FE-796C-479D-89B4-7A094DC90B2C}" destId="{107A21B2-F153-462E-BD4F-C3E09FD67BBC}" srcOrd="0" destOrd="0" presId="urn:microsoft.com/office/officeart/2005/8/layout/radial2"/>
    <dgm:cxn modelId="{FAF5725C-8EE7-4A8E-901E-9939F7B51D9D}" type="presParOf" srcId="{508EC4FE-796C-479D-89B4-7A094DC90B2C}" destId="{F6B0AD04-F507-488E-8051-8EE6BC3691F9}" srcOrd="1" destOrd="0" presId="urn:microsoft.com/office/officeart/2005/8/layout/radial2"/>
    <dgm:cxn modelId="{2BF31EB3-001D-4FB5-BFE2-B3A12E77ED6F}" type="presParOf" srcId="{58EC8ED2-2730-4E2D-A0D1-851556639FBD}" destId="{ECD450B0-2929-4672-AA67-ECC2907ECFF5}" srcOrd="5" destOrd="0" presId="urn:microsoft.com/office/officeart/2005/8/layout/radial2"/>
    <dgm:cxn modelId="{B0C99FEF-D0AD-4976-B77D-4719DB789948}" type="presParOf" srcId="{58EC8ED2-2730-4E2D-A0D1-851556639FBD}" destId="{A7A62412-F0E1-4D80-AEA0-87CBBB365BE0}" srcOrd="6" destOrd="0" presId="urn:microsoft.com/office/officeart/2005/8/layout/radial2"/>
    <dgm:cxn modelId="{E3583D46-5103-4D31-9E44-3991A457F895}" type="presParOf" srcId="{A7A62412-F0E1-4D80-AEA0-87CBBB365BE0}" destId="{D2F0E9A1-99D5-4066-B81F-20ADBEA96FCA}" srcOrd="0" destOrd="0" presId="urn:microsoft.com/office/officeart/2005/8/layout/radial2"/>
    <dgm:cxn modelId="{E2A68B86-6E4D-4137-9D73-5C35C5377D05}" type="presParOf" srcId="{A7A62412-F0E1-4D80-AEA0-87CBBB365BE0}" destId="{191E5DEF-D147-42EA-90D9-FA2923F43F3C}" srcOrd="1" destOrd="0" presId="urn:microsoft.com/office/officeart/2005/8/layout/radial2"/>
    <dgm:cxn modelId="{F7F4D26D-F5D4-4C96-8EE0-F1DA50078D64}" type="presParOf" srcId="{58EC8ED2-2730-4E2D-A0D1-851556639FBD}" destId="{9E358153-225C-47CF-8885-129DADF40B87}" srcOrd="7" destOrd="0" presId="urn:microsoft.com/office/officeart/2005/8/layout/radial2"/>
    <dgm:cxn modelId="{2397A742-2368-4224-BCA2-5CC9833D34D8}" type="presParOf" srcId="{58EC8ED2-2730-4E2D-A0D1-851556639FBD}" destId="{18D6C1E0-F58F-4F71-BEDE-1760358B6E4B}" srcOrd="8" destOrd="0" presId="urn:microsoft.com/office/officeart/2005/8/layout/radial2"/>
    <dgm:cxn modelId="{7656D1C6-0CEB-427A-92F5-B8488B88B78B}" type="presParOf" srcId="{18D6C1E0-F58F-4F71-BEDE-1760358B6E4B}" destId="{D9F7CDFB-B4F3-4356-8983-BCDE4A70DFD7}" srcOrd="0" destOrd="0" presId="urn:microsoft.com/office/officeart/2005/8/layout/radial2"/>
    <dgm:cxn modelId="{F6CB7820-9BF8-48A8-B0A0-5FE637237823}" type="presParOf" srcId="{18D6C1E0-F58F-4F71-BEDE-1760358B6E4B}" destId="{B0F329D4-4000-4D81-8583-E5EF7AF7A78E}" srcOrd="1" destOrd="0" presId="urn:microsoft.com/office/officeart/2005/8/layout/radial2"/>
    <dgm:cxn modelId="{18E82EB8-DECB-41B0-B77D-C33F7910052A}" type="presParOf" srcId="{58EC8ED2-2730-4E2D-A0D1-851556639FBD}" destId="{27CA04A9-27C3-41A8-8390-A603445F4889}" srcOrd="9" destOrd="0" presId="urn:microsoft.com/office/officeart/2005/8/layout/radial2"/>
    <dgm:cxn modelId="{2F979592-2C1B-4D3C-9BE7-A2FA19D7F1BF}" type="presParOf" srcId="{58EC8ED2-2730-4E2D-A0D1-851556639FBD}" destId="{9439376C-3F2A-4EA8-B05C-51971F930DBB}" srcOrd="10" destOrd="0" presId="urn:microsoft.com/office/officeart/2005/8/layout/radial2"/>
    <dgm:cxn modelId="{704E9686-8667-4C08-8695-FDB3A2780E37}" type="presParOf" srcId="{9439376C-3F2A-4EA8-B05C-51971F930DBB}" destId="{F3B18363-FBE9-45DF-B1EF-1ADB961D81F6}" srcOrd="0" destOrd="0" presId="urn:microsoft.com/office/officeart/2005/8/layout/radial2"/>
    <dgm:cxn modelId="{EC4FB7DD-3DB4-469D-8EF9-52EE8613A850}" type="presParOf" srcId="{9439376C-3F2A-4EA8-B05C-51971F930DBB}" destId="{44C68511-A303-4911-8A9F-8FEBE0E14C3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F1D0-4591-401D-8DB5-68020BF9ECE3}">
      <dsp:nvSpPr>
        <dsp:cNvPr id="0" name=""/>
        <dsp:cNvSpPr/>
      </dsp:nvSpPr>
      <dsp:spPr>
        <a:xfrm>
          <a:off x="3928360" y="1487189"/>
          <a:ext cx="186439" cy="816781"/>
        </a:xfrm>
        <a:custGeom>
          <a:avLst/>
          <a:gdLst/>
          <a:ahLst/>
          <a:cxnLst/>
          <a:rect l="0" t="0" r="0" b="0"/>
          <a:pathLst>
            <a:path>
              <a:moveTo>
                <a:pt x="186439" y="0"/>
              </a:moveTo>
              <a:lnTo>
                <a:pt x="186439" y="816781"/>
              </a:lnTo>
              <a:lnTo>
                <a:pt x="0" y="816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27DFC-1302-4793-B85F-FB9D45C91297}">
      <dsp:nvSpPr>
        <dsp:cNvPr id="0" name=""/>
        <dsp:cNvSpPr/>
      </dsp:nvSpPr>
      <dsp:spPr>
        <a:xfrm>
          <a:off x="4114800" y="1487189"/>
          <a:ext cx="3222736" cy="1633563"/>
        </a:xfrm>
        <a:custGeom>
          <a:avLst/>
          <a:gdLst/>
          <a:ahLst/>
          <a:cxnLst/>
          <a:rect l="0" t="0" r="0" b="0"/>
          <a:pathLst>
            <a:path>
              <a:moveTo>
                <a:pt x="0" y="0"/>
              </a:moveTo>
              <a:lnTo>
                <a:pt x="0" y="1447124"/>
              </a:lnTo>
              <a:lnTo>
                <a:pt x="3222736" y="1447124"/>
              </a:lnTo>
              <a:lnTo>
                <a:pt x="3222736"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A26D2-7687-4A9D-9856-2A6757CED0A6}">
      <dsp:nvSpPr>
        <dsp:cNvPr id="0" name=""/>
        <dsp:cNvSpPr/>
      </dsp:nvSpPr>
      <dsp:spPr>
        <a:xfrm>
          <a:off x="4114800" y="1487189"/>
          <a:ext cx="1074245" cy="1633563"/>
        </a:xfrm>
        <a:custGeom>
          <a:avLst/>
          <a:gdLst/>
          <a:ahLst/>
          <a:cxnLst/>
          <a:rect l="0" t="0" r="0" b="0"/>
          <a:pathLst>
            <a:path>
              <a:moveTo>
                <a:pt x="0" y="0"/>
              </a:moveTo>
              <a:lnTo>
                <a:pt x="0" y="1447124"/>
              </a:lnTo>
              <a:lnTo>
                <a:pt x="1074245" y="1447124"/>
              </a:lnTo>
              <a:lnTo>
                <a:pt x="1074245"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48416-69F2-4DA2-A4B7-E161640E00B8}">
      <dsp:nvSpPr>
        <dsp:cNvPr id="0" name=""/>
        <dsp:cNvSpPr/>
      </dsp:nvSpPr>
      <dsp:spPr>
        <a:xfrm>
          <a:off x="3040554" y="1487189"/>
          <a:ext cx="1074245" cy="1633563"/>
        </a:xfrm>
        <a:custGeom>
          <a:avLst/>
          <a:gdLst/>
          <a:ahLst/>
          <a:cxnLst/>
          <a:rect l="0" t="0" r="0" b="0"/>
          <a:pathLst>
            <a:path>
              <a:moveTo>
                <a:pt x="1074245" y="0"/>
              </a:moveTo>
              <a:lnTo>
                <a:pt x="1074245"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7820-8543-4821-81D4-A64801FAB453}">
      <dsp:nvSpPr>
        <dsp:cNvPr id="0" name=""/>
        <dsp:cNvSpPr/>
      </dsp:nvSpPr>
      <dsp:spPr>
        <a:xfrm>
          <a:off x="892063" y="1487189"/>
          <a:ext cx="3222736" cy="1633563"/>
        </a:xfrm>
        <a:custGeom>
          <a:avLst/>
          <a:gdLst/>
          <a:ahLst/>
          <a:cxnLst/>
          <a:rect l="0" t="0" r="0" b="0"/>
          <a:pathLst>
            <a:path>
              <a:moveTo>
                <a:pt x="3222736" y="0"/>
              </a:moveTo>
              <a:lnTo>
                <a:pt x="3222736"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DC39A-2721-4B20-9255-9595F2B43EEE}">
      <dsp:nvSpPr>
        <dsp:cNvPr id="0" name=""/>
        <dsp:cNvSpPr/>
      </dsp:nvSpPr>
      <dsp:spPr>
        <a:xfrm>
          <a:off x="3226993" y="59938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PM</a:t>
          </a:r>
        </a:p>
        <a:p>
          <a:pPr lvl="0" algn="ctr" defTabSz="800100">
            <a:lnSpc>
              <a:spcPct val="90000"/>
            </a:lnSpc>
            <a:spcBef>
              <a:spcPct val="0"/>
            </a:spcBef>
            <a:spcAft>
              <a:spcPct val="35000"/>
            </a:spcAft>
          </a:pPr>
          <a:r>
            <a:rPr lang="en-US" sz="1800" kern="1200" dirty="0" smtClean="0"/>
            <a:t>Erwin Lassooij</a:t>
          </a:r>
          <a:endParaRPr lang="en-CA" sz="1800" kern="1200" dirty="0"/>
        </a:p>
      </dsp:txBody>
      <dsp:txXfrm>
        <a:off x="3226993" y="599382"/>
        <a:ext cx="1775612" cy="887806"/>
      </dsp:txXfrm>
    </dsp:sp>
    <dsp:sp modelId="{CA80EDEC-FF43-4B01-99BC-757D2EAED74B}">
      <dsp:nvSpPr>
        <dsp:cNvPr id="0" name=""/>
        <dsp:cNvSpPr/>
      </dsp:nvSpPr>
      <dsp:spPr>
        <a:xfrm>
          <a:off x="4256"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TO</a:t>
          </a:r>
        </a:p>
        <a:p>
          <a:pPr lvl="0" algn="ctr" defTabSz="800100">
            <a:lnSpc>
              <a:spcPct val="90000"/>
            </a:lnSpc>
            <a:spcBef>
              <a:spcPct val="0"/>
            </a:spcBef>
            <a:spcAft>
              <a:spcPct val="35000"/>
            </a:spcAft>
          </a:pPr>
          <a:r>
            <a:rPr lang="en-US" sz="1800" kern="1200" dirty="0" smtClean="0"/>
            <a:t>Ian Knowles</a:t>
          </a:r>
          <a:endParaRPr lang="en-CA" sz="1800" kern="1200" dirty="0"/>
        </a:p>
      </dsp:txBody>
      <dsp:txXfrm>
        <a:off x="4256" y="3120752"/>
        <a:ext cx="1775612" cy="887806"/>
      </dsp:txXfrm>
    </dsp:sp>
    <dsp:sp modelId="{7B707F15-CEA1-428B-93FC-C4C6176C9140}">
      <dsp:nvSpPr>
        <dsp:cNvPr id="0" name=""/>
        <dsp:cNvSpPr/>
      </dsp:nvSpPr>
      <dsp:spPr>
        <a:xfrm>
          <a:off x="2152748"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 AOI TO</a:t>
          </a:r>
        </a:p>
        <a:p>
          <a:pPr lvl="0" algn="ctr" defTabSz="800100">
            <a:lnSpc>
              <a:spcPct val="90000"/>
            </a:lnSpc>
            <a:spcBef>
              <a:spcPct val="0"/>
            </a:spcBef>
            <a:spcAft>
              <a:spcPct val="35000"/>
            </a:spcAft>
          </a:pPr>
          <a:r>
            <a:rPr lang="en-US" sz="1800" kern="1200" dirty="0" smtClean="0"/>
            <a:t>Roberta Luccioli</a:t>
          </a:r>
          <a:endParaRPr lang="en-CA" sz="1800" kern="1200" dirty="0"/>
        </a:p>
      </dsp:txBody>
      <dsp:txXfrm>
        <a:off x="2152748" y="3120752"/>
        <a:ext cx="1775612" cy="887806"/>
      </dsp:txXfrm>
    </dsp:sp>
    <dsp:sp modelId="{1E246E4E-F844-4A0F-9CAA-1A9F02E17FFF}">
      <dsp:nvSpPr>
        <dsp:cNvPr id="0" name=""/>
        <dsp:cNvSpPr/>
      </dsp:nvSpPr>
      <dsp:spPr>
        <a:xfrm>
          <a:off x="4301239"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Consultant</a:t>
          </a:r>
        </a:p>
        <a:p>
          <a:pPr lvl="0" algn="ctr" defTabSz="800100">
            <a:lnSpc>
              <a:spcPct val="90000"/>
            </a:lnSpc>
            <a:spcBef>
              <a:spcPct val="0"/>
            </a:spcBef>
            <a:spcAft>
              <a:spcPct val="35000"/>
            </a:spcAft>
          </a:pPr>
          <a:r>
            <a:rPr lang="en-US" sz="1800" kern="1200" dirty="0" smtClean="0"/>
            <a:t>Jeff MacDonald</a:t>
          </a:r>
          <a:endParaRPr lang="en-CA" sz="1800" kern="1200" dirty="0"/>
        </a:p>
      </dsp:txBody>
      <dsp:txXfrm>
        <a:off x="4301239" y="3120752"/>
        <a:ext cx="1775612" cy="887806"/>
      </dsp:txXfrm>
    </dsp:sp>
    <dsp:sp modelId="{D3B51BE8-ED48-4516-B020-469AB93EB6D9}">
      <dsp:nvSpPr>
        <dsp:cNvPr id="0" name=""/>
        <dsp:cNvSpPr/>
      </dsp:nvSpPr>
      <dsp:spPr>
        <a:xfrm>
          <a:off x="6449730"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Business Consultant</a:t>
          </a:r>
        </a:p>
        <a:p>
          <a:pPr lvl="0" algn="ctr" defTabSz="800100">
            <a:lnSpc>
              <a:spcPct val="90000"/>
            </a:lnSpc>
            <a:spcBef>
              <a:spcPct val="0"/>
            </a:spcBef>
            <a:spcAft>
              <a:spcPct val="35000"/>
            </a:spcAft>
          </a:pPr>
          <a:r>
            <a:rPr lang="en-US" sz="1800" kern="1200" dirty="0" smtClean="0"/>
            <a:t>Claudia Mariscal</a:t>
          </a:r>
          <a:endParaRPr lang="en-CA" sz="1800" kern="1200" dirty="0"/>
        </a:p>
      </dsp:txBody>
      <dsp:txXfrm>
        <a:off x="6449730" y="3120752"/>
        <a:ext cx="1775612" cy="887806"/>
      </dsp:txXfrm>
    </dsp:sp>
    <dsp:sp modelId="{11803342-F56A-448F-9B03-A57125881F7D}">
      <dsp:nvSpPr>
        <dsp:cNvPr id="0" name=""/>
        <dsp:cNvSpPr/>
      </dsp:nvSpPr>
      <dsp:spPr>
        <a:xfrm>
          <a:off x="2152748" y="1860067"/>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Secretary</a:t>
          </a:r>
        </a:p>
        <a:p>
          <a:pPr lvl="0" algn="ctr" defTabSz="800100">
            <a:lnSpc>
              <a:spcPct val="90000"/>
            </a:lnSpc>
            <a:spcBef>
              <a:spcPct val="0"/>
            </a:spcBef>
            <a:spcAft>
              <a:spcPct val="35000"/>
            </a:spcAft>
          </a:pPr>
          <a:r>
            <a:rPr lang="en-US" sz="1800" kern="1200" dirty="0" smtClean="0"/>
            <a:t>Nadia Soltani</a:t>
          </a:r>
          <a:endParaRPr lang="en-CA" sz="1800" kern="1200" dirty="0"/>
        </a:p>
      </dsp:txBody>
      <dsp:txXfrm>
        <a:off x="2152748" y="1860067"/>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04A9-27C3-41A8-8390-A603445F4889}">
      <dsp:nvSpPr>
        <dsp:cNvPr id="0" name=""/>
        <dsp:cNvSpPr/>
      </dsp:nvSpPr>
      <dsp:spPr>
        <a:xfrm rot="3371114">
          <a:off x="1142865" y="3345627"/>
          <a:ext cx="1378073" cy="45263"/>
        </a:xfrm>
        <a:custGeom>
          <a:avLst/>
          <a:gdLst/>
          <a:ahLst/>
          <a:cxnLst/>
          <a:rect l="0" t="0" r="0" b="0"/>
          <a:pathLst>
            <a:path>
              <a:moveTo>
                <a:pt x="0" y="22631"/>
              </a:moveTo>
              <a:lnTo>
                <a:pt x="1378073"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58153-225C-47CF-8885-129DADF40B87}">
      <dsp:nvSpPr>
        <dsp:cNvPr id="0" name=""/>
        <dsp:cNvSpPr/>
      </dsp:nvSpPr>
      <dsp:spPr>
        <a:xfrm rot="1739949">
          <a:off x="1525795" y="2863805"/>
          <a:ext cx="1236349" cy="45263"/>
        </a:xfrm>
        <a:custGeom>
          <a:avLst/>
          <a:gdLst/>
          <a:ahLst/>
          <a:cxnLst/>
          <a:rect l="0" t="0" r="0" b="0"/>
          <a:pathLst>
            <a:path>
              <a:moveTo>
                <a:pt x="0" y="22631"/>
              </a:moveTo>
              <a:lnTo>
                <a:pt x="1236349"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450B0-2929-4672-AA67-ECC2907ECFF5}">
      <dsp:nvSpPr>
        <dsp:cNvPr id="0" name=""/>
        <dsp:cNvSpPr/>
      </dsp:nvSpPr>
      <dsp:spPr>
        <a:xfrm>
          <a:off x="1603298" y="2304164"/>
          <a:ext cx="1310654" cy="45263"/>
        </a:xfrm>
        <a:custGeom>
          <a:avLst/>
          <a:gdLst/>
          <a:ahLst/>
          <a:cxnLst/>
          <a:rect l="0" t="0" r="0" b="0"/>
          <a:pathLst>
            <a:path>
              <a:moveTo>
                <a:pt x="0" y="22631"/>
              </a:moveTo>
              <a:lnTo>
                <a:pt x="13106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A94ED-0361-4B7B-8FEF-5D7FF25FF318}">
      <dsp:nvSpPr>
        <dsp:cNvPr id="0" name=""/>
        <dsp:cNvSpPr/>
      </dsp:nvSpPr>
      <dsp:spPr>
        <a:xfrm rot="19892508">
          <a:off x="1524524" y="1739321"/>
          <a:ext cx="1303826" cy="45263"/>
        </a:xfrm>
        <a:custGeom>
          <a:avLst/>
          <a:gdLst/>
          <a:ahLst/>
          <a:cxnLst/>
          <a:rect l="0" t="0" r="0" b="0"/>
          <a:pathLst>
            <a:path>
              <a:moveTo>
                <a:pt x="0" y="22631"/>
              </a:moveTo>
              <a:lnTo>
                <a:pt x="1303826"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02506-4422-43E6-B6F7-474AE343718E}">
      <dsp:nvSpPr>
        <dsp:cNvPr id="0" name=""/>
        <dsp:cNvSpPr/>
      </dsp:nvSpPr>
      <dsp:spPr>
        <a:xfrm rot="18407312">
          <a:off x="1207493" y="1281125"/>
          <a:ext cx="1383665" cy="45263"/>
        </a:xfrm>
        <a:custGeom>
          <a:avLst/>
          <a:gdLst/>
          <a:ahLst/>
          <a:cxnLst/>
          <a:rect l="0" t="0" r="0" b="0"/>
          <a:pathLst>
            <a:path>
              <a:moveTo>
                <a:pt x="0" y="22631"/>
              </a:moveTo>
              <a:lnTo>
                <a:pt x="1383665"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D1F2E-66C1-4986-8873-63D5B678E6D0}">
      <dsp:nvSpPr>
        <dsp:cNvPr id="0" name=""/>
        <dsp:cNvSpPr/>
      </dsp:nvSpPr>
      <dsp:spPr>
        <a:xfrm>
          <a:off x="464337" y="1656819"/>
          <a:ext cx="1339953" cy="1339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DE90B-BBEE-4CF8-B8C7-88C3A304FA15}">
      <dsp:nvSpPr>
        <dsp:cNvPr id="0" name=""/>
        <dsp:cNvSpPr/>
      </dsp:nvSpPr>
      <dsp:spPr>
        <a:xfrm>
          <a:off x="2151568" y="70223"/>
          <a:ext cx="779423"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IFPP</a:t>
          </a:r>
          <a:endParaRPr lang="en-GB" sz="1000" kern="1200" dirty="0"/>
        </a:p>
      </dsp:txBody>
      <dsp:txXfrm>
        <a:off x="2265712" y="180075"/>
        <a:ext cx="551135" cy="530412"/>
      </dsp:txXfrm>
    </dsp:sp>
    <dsp:sp modelId="{B9DF93D6-9298-4AC5-ACB5-E9D81FCCED6E}">
      <dsp:nvSpPr>
        <dsp:cNvPr id="0" name=""/>
        <dsp:cNvSpPr/>
      </dsp:nvSpPr>
      <dsp:spPr>
        <a:xfrm>
          <a:off x="2969369" y="70223"/>
          <a:ext cx="116913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Flight Procedures</a:t>
          </a:r>
          <a:endParaRPr lang="en-GB" sz="1600" kern="1200" dirty="0">
            <a:solidFill>
              <a:schemeClr val="accent1"/>
            </a:solidFill>
          </a:endParaRPr>
        </a:p>
      </dsp:txBody>
      <dsp:txXfrm>
        <a:off x="2969369" y="70223"/>
        <a:ext cx="1169134" cy="750116"/>
      </dsp:txXfrm>
    </dsp:sp>
    <dsp:sp modelId="{107A21B2-F153-462E-BD4F-C3E09FD67BBC}">
      <dsp:nvSpPr>
        <dsp:cNvPr id="0" name=""/>
        <dsp:cNvSpPr/>
      </dsp:nvSpPr>
      <dsp:spPr>
        <a:xfrm>
          <a:off x="2704256" y="897525"/>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FLTOPSP</a:t>
          </a:r>
          <a:endParaRPr lang="en-GB" sz="1000" kern="1200" dirty="0"/>
        </a:p>
      </dsp:txBody>
      <dsp:txXfrm>
        <a:off x="2814108" y="1007377"/>
        <a:ext cx="530412" cy="530412"/>
      </dsp:txXfrm>
    </dsp:sp>
    <dsp:sp modelId="{F6B0AD04-F507-488E-8051-8EE6BC3691F9}">
      <dsp:nvSpPr>
        <dsp:cNvPr id="0" name=""/>
        <dsp:cNvSpPr/>
      </dsp:nvSpPr>
      <dsp:spPr>
        <a:xfrm>
          <a:off x="3529384" y="897525"/>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Flight Operations</a:t>
          </a:r>
          <a:endParaRPr lang="en-GB" sz="1600" kern="1200" dirty="0"/>
        </a:p>
      </dsp:txBody>
      <dsp:txXfrm>
        <a:off x="3529384" y="897525"/>
        <a:ext cx="1125174" cy="750116"/>
      </dsp:txXfrm>
    </dsp:sp>
    <dsp:sp modelId="{D2F0E9A1-99D5-4066-B81F-20ADBEA96FCA}">
      <dsp:nvSpPr>
        <dsp:cNvPr id="0" name=""/>
        <dsp:cNvSpPr/>
      </dsp:nvSpPr>
      <dsp:spPr>
        <a:xfrm>
          <a:off x="2913952" y="1951737"/>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NSP</a:t>
          </a:r>
          <a:endParaRPr lang="en-GB" sz="1000" kern="1200" dirty="0"/>
        </a:p>
      </dsp:txBody>
      <dsp:txXfrm>
        <a:off x="3023804" y="2061589"/>
        <a:ext cx="530412" cy="530412"/>
      </dsp:txXfrm>
    </dsp:sp>
    <dsp:sp modelId="{191E5DEF-D147-42EA-90D9-FA2923F43F3C}">
      <dsp:nvSpPr>
        <dsp:cNvPr id="0" name=""/>
        <dsp:cNvSpPr/>
      </dsp:nvSpPr>
      <dsp:spPr>
        <a:xfrm>
          <a:off x="3739080" y="1951737"/>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Navigation Systems</a:t>
          </a:r>
          <a:endParaRPr lang="en-GB" sz="1600" kern="1200" dirty="0">
            <a:solidFill>
              <a:schemeClr val="accent1"/>
            </a:solidFill>
          </a:endParaRPr>
        </a:p>
      </dsp:txBody>
      <dsp:txXfrm>
        <a:off x="3739080" y="1951737"/>
        <a:ext cx="1125174" cy="750116"/>
      </dsp:txXfrm>
    </dsp:sp>
    <dsp:sp modelId="{D9F7CDFB-B4F3-4356-8983-BCDE4A70DFD7}">
      <dsp:nvSpPr>
        <dsp:cNvPr id="0" name=""/>
        <dsp:cNvSpPr/>
      </dsp:nvSpPr>
      <dsp:spPr>
        <a:xfrm>
          <a:off x="2634243" y="2979022"/>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ATMOPSP</a:t>
          </a:r>
          <a:endParaRPr lang="en-GB" sz="1000" kern="1200" dirty="0"/>
        </a:p>
      </dsp:txBody>
      <dsp:txXfrm>
        <a:off x="2751982" y="3096761"/>
        <a:ext cx="568494" cy="568494"/>
      </dsp:txXfrm>
    </dsp:sp>
    <dsp:sp modelId="{B0F329D4-4000-4D81-8583-E5EF7AF7A78E}">
      <dsp:nvSpPr>
        <dsp:cNvPr id="0" name=""/>
        <dsp:cNvSpPr/>
      </dsp:nvSpPr>
      <dsp:spPr>
        <a:xfrm>
          <a:off x="3518613" y="2979022"/>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ATM procedures</a:t>
          </a:r>
          <a:endParaRPr lang="en-GB" sz="1600" kern="1200" dirty="0"/>
        </a:p>
      </dsp:txBody>
      <dsp:txXfrm>
        <a:off x="3518613" y="2979022"/>
        <a:ext cx="1205958" cy="803972"/>
      </dsp:txXfrm>
    </dsp:sp>
    <dsp:sp modelId="{F3B18363-FBE9-45DF-B1EF-1ADB961D81F6}">
      <dsp:nvSpPr>
        <dsp:cNvPr id="0" name=""/>
        <dsp:cNvSpPr/>
      </dsp:nvSpPr>
      <dsp:spPr>
        <a:xfrm>
          <a:off x="2037080" y="3872740"/>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SASP</a:t>
          </a:r>
          <a:endParaRPr lang="en-GB" sz="1000" kern="1200" dirty="0"/>
        </a:p>
      </dsp:txBody>
      <dsp:txXfrm>
        <a:off x="2154819" y="3990479"/>
        <a:ext cx="568494" cy="568494"/>
      </dsp:txXfrm>
    </dsp:sp>
    <dsp:sp modelId="{44C68511-A303-4911-8A9F-8FEBE0E14C3F}">
      <dsp:nvSpPr>
        <dsp:cNvPr id="0" name=""/>
        <dsp:cNvSpPr/>
      </dsp:nvSpPr>
      <dsp:spPr>
        <a:xfrm>
          <a:off x="2921450" y="3872740"/>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Separation Standards</a:t>
          </a:r>
          <a:endParaRPr lang="en-GB" sz="1600" kern="1200" dirty="0">
            <a:solidFill>
              <a:schemeClr val="accent1"/>
            </a:solidFill>
          </a:endParaRPr>
        </a:p>
      </dsp:txBody>
      <dsp:txXfrm>
        <a:off x="2921450" y="3872740"/>
        <a:ext cx="1205958" cy="8039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4475981-6F83-4D8E-AB9F-41E0AA52452A}" type="datetimeFigureOut">
              <a:rPr lang="en-GB" smtClean="0"/>
              <a:t>07/06/2015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581668-ECE0-4E2E-90A4-8D9CA7B22D14}" type="slidenum">
              <a:rPr lang="en-GB" smtClean="0"/>
              <a:t>‹#›</a:t>
            </a:fld>
            <a:endParaRPr lang="en-GB"/>
          </a:p>
        </p:txBody>
      </p:sp>
    </p:spTree>
    <p:extLst>
      <p:ext uri="{BB962C8B-B14F-4D97-AF65-F5344CB8AC3E}">
        <p14:creationId xmlns:p14="http://schemas.microsoft.com/office/powerpoint/2010/main" val="351037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5CFC55-D339-464F-9A1B-3E3EBE4D15B7}" type="datetimeFigureOut">
              <a:rPr lang="en-CA" smtClean="0"/>
              <a:t>07/06/2015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E5A6FE-A519-4A66-8EF0-E42069994E65}" type="slidenum">
              <a:rPr lang="en-CA" smtClean="0"/>
              <a:t>‹#›</a:t>
            </a:fld>
            <a:endParaRPr lang="en-CA"/>
          </a:p>
        </p:txBody>
      </p:sp>
    </p:spTree>
    <p:extLst>
      <p:ext uri="{BB962C8B-B14F-4D97-AF65-F5344CB8AC3E}">
        <p14:creationId xmlns:p14="http://schemas.microsoft.com/office/powerpoint/2010/main" val="36026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8</a:t>
            </a:fld>
            <a:endParaRPr lang="en-GB"/>
          </a:p>
        </p:txBody>
      </p:sp>
    </p:spTree>
    <p:extLst>
      <p:ext uri="{BB962C8B-B14F-4D97-AF65-F5344CB8AC3E}">
        <p14:creationId xmlns:p14="http://schemas.microsoft.com/office/powerpoint/2010/main" val="321942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19</a:t>
            </a:fld>
            <a:endParaRPr lang="en-US"/>
          </a:p>
        </p:txBody>
      </p:sp>
    </p:spTree>
    <p:extLst>
      <p:ext uri="{BB962C8B-B14F-4D97-AF65-F5344CB8AC3E}">
        <p14:creationId xmlns:p14="http://schemas.microsoft.com/office/powerpoint/2010/main" val="4956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886960-47E7-4C90-B128-119D841822B7}" type="slidenum">
              <a:rPr lang="en-US" smtClean="0"/>
              <a:t>22</a:t>
            </a:fld>
            <a:endParaRPr lang="en-US"/>
          </a:p>
        </p:txBody>
      </p:sp>
    </p:spTree>
    <p:extLst>
      <p:ext uri="{BB962C8B-B14F-4D97-AF65-F5344CB8AC3E}">
        <p14:creationId xmlns:p14="http://schemas.microsoft.com/office/powerpoint/2010/main" val="347405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the PBN manual was published which provides the framework for PBN implementation:</a:t>
            </a:r>
          </a:p>
          <a:p>
            <a:pPr marL="174688" indent="-174688">
              <a:buFontTx/>
              <a:buChar char="-"/>
            </a:pPr>
            <a:r>
              <a:rPr lang="en-US" dirty="0" smtClean="0"/>
              <a:t>Volume 1 of this manual describes</a:t>
            </a:r>
            <a:r>
              <a:rPr lang="en-US" baseline="0" dirty="0" smtClean="0"/>
              <a:t> the concepts, the processes to be followed and short descriptions of all required stakeholders</a:t>
            </a:r>
          </a:p>
          <a:p>
            <a:pPr marL="174688" indent="-174688">
              <a:buFontTx/>
              <a:buChar char="-"/>
            </a:pPr>
            <a:r>
              <a:rPr lang="en-US" baseline="0" dirty="0" smtClean="0"/>
              <a:t>Volume 2 provides the navigation specifications which are the basis for operational requirements and ops approval for aircraft. These ops requirements are also the basis for the navigation applications such as flight  procedures and separation and route spacing requirements. This linkage is very important, because now we can make the airspace design fit the fleet capability and not the other way around.</a:t>
            </a:r>
          </a:p>
          <a:p>
            <a:endParaRPr lang="en-US" baseline="0" dirty="0" smtClean="0"/>
          </a:p>
          <a:p>
            <a:r>
              <a:rPr lang="en-US" baseline="0" dirty="0" smtClean="0"/>
              <a:t>Since the introduction of the PBN manual, the ICAO Annexes  have been amended to support the PBN concept, procedures have been amended to support obstacle clearance and separation requirements and a host of new guidance in the form of new manuals. </a:t>
            </a:r>
          </a:p>
          <a:p>
            <a:endParaRPr lang="en-US" baseline="0" dirty="0" smtClean="0"/>
          </a:p>
          <a:p>
            <a:r>
              <a:rPr lang="en-US" baseline="0" dirty="0" smtClean="0"/>
              <a:t>The original PBN manual contained globally harmonized requirements that were based on specifications that already pre-existed on a national or </a:t>
            </a:r>
            <a:r>
              <a:rPr lang="en-US" baseline="0" dirty="0" err="1" smtClean="0"/>
              <a:t>Rgional</a:t>
            </a:r>
            <a:r>
              <a:rPr lang="en-US" baseline="0" dirty="0" smtClean="0"/>
              <a:t> level. [CLICK] Now, the latest is the new PBN manual which includes new </a:t>
            </a:r>
            <a:r>
              <a:rPr lang="en-US" baseline="0" dirty="0" err="1" smtClean="0"/>
              <a:t>navspecs</a:t>
            </a:r>
            <a:r>
              <a:rPr lang="en-US" baseline="0" dirty="0" smtClean="0"/>
              <a:t>, such as Advanced RNP, RNP 2, RNP 0.3 for </a:t>
            </a:r>
            <a:r>
              <a:rPr lang="en-US" baseline="0" dirty="0" err="1" smtClean="0"/>
              <a:t>helis</a:t>
            </a:r>
            <a:r>
              <a:rPr lang="en-US" baseline="0" dirty="0" smtClean="0"/>
              <a:t> and RF legs. For sure this will be discussed in more detail later in the sessions.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27</a:t>
            </a:fld>
            <a:endParaRPr lang="en-GB"/>
          </a:p>
        </p:txBody>
      </p:sp>
    </p:spTree>
    <p:extLst>
      <p:ext uri="{BB962C8B-B14F-4D97-AF65-F5344CB8AC3E}">
        <p14:creationId xmlns:p14="http://schemas.microsoft.com/office/powerpoint/2010/main" val="166441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24236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to</a:t>
            </a:r>
            <a:r>
              <a:rPr lang="en-US" baseline="0" dirty="0" smtClean="0"/>
              <a:t> support implementation,</a:t>
            </a:r>
            <a:r>
              <a:rPr lang="en-US" dirty="0" smtClean="0"/>
              <a:t> we have now launched the endorsement</a:t>
            </a:r>
            <a:r>
              <a:rPr lang="en-US" baseline="0" dirty="0" smtClean="0"/>
              <a:t> </a:t>
            </a:r>
            <a:r>
              <a:rPr lang="en-US" baseline="0" dirty="0" err="1" smtClean="0"/>
              <a:t>programme</a:t>
            </a:r>
            <a:r>
              <a:rPr lang="en-US" baseline="0" dirty="0" smtClean="0"/>
              <a:t>, endorsing external organizations that have demonstrated to meet certain criteria, terms and conditions to develop instrument procedures. The benefits are two-fold; first it facilitates Regulators having difficulty to select proper consultants for the development of the procedures in their State and secondly it could be a tool for avoiding the need for multiple State endorsements, hence reducing costs.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33</a:t>
            </a:fld>
            <a:endParaRPr lang="en-GB"/>
          </a:p>
        </p:txBody>
      </p:sp>
    </p:spTree>
    <p:extLst>
      <p:ext uri="{BB962C8B-B14F-4D97-AF65-F5344CB8AC3E}">
        <p14:creationId xmlns:p14="http://schemas.microsoft.com/office/powerpoint/2010/main" val="265117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t>35</a:t>
            </a:fld>
            <a:endParaRPr lang="en-CA"/>
          </a:p>
        </p:txBody>
      </p:sp>
    </p:spTree>
    <p:extLst>
      <p:ext uri="{BB962C8B-B14F-4D97-AF65-F5344CB8AC3E}">
        <p14:creationId xmlns:p14="http://schemas.microsoft.com/office/powerpoint/2010/main" val="26005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37</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38</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Multidisciplinary Meeting Regarding Global Tracking was attended by 207 participants from forty-four Member States and nineteen international organizations. Many of you participated.</a:t>
            </a:r>
          </a:p>
          <a:p>
            <a:r>
              <a:rPr lang="en-US" dirty="0" smtClean="0"/>
              <a:t>In negotiations with IATA beforehand, IATA had agreed to initiate global tracking on a voluntary basis and, working under the framework of ICAO, to establish a Task Force to recommend the ways and means.  With that agreement acknowledged, it set a foundation for the Special Meeting.  The meeting then quickly reached consensus that aviation’s near-term priority was to track airline flights, no matter what their global location or destination. The meeting also established a framework for future efforts on this subject for the medium and long term.  </a:t>
            </a:r>
          </a:p>
          <a:p>
            <a:endParaRPr lang="en-US" dirty="0" smtClean="0"/>
          </a:p>
          <a:p>
            <a:r>
              <a:rPr lang="en-US" dirty="0" smtClean="0"/>
              <a:t>	The Appendix to C-WP/14177 contains the conclusions and recommendations agreed to by the meeting.  Conclusions indicate the actions that “will” be undertaken to address the near-term needs for flight tracking. Recommendations indicate the actions that “should” be undertaken which require further consideration by the Council.  I’d like now to give you a short progress report.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9351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9D93F5-E704-4F31-B71D-1F9E3387B9F3}" type="slidenum">
              <a:rPr lang="en-GB" smtClean="0"/>
              <a:t>9</a:t>
            </a:fld>
            <a:endParaRPr lang="en-GB"/>
          </a:p>
        </p:txBody>
      </p:sp>
    </p:spTree>
    <p:extLst>
      <p:ext uri="{BB962C8B-B14F-4D97-AF65-F5344CB8AC3E}">
        <p14:creationId xmlns:p14="http://schemas.microsoft.com/office/powerpoint/2010/main" val="705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10</a:t>
            </a:fld>
            <a:endParaRPr lang="en-GB"/>
          </a:p>
        </p:txBody>
      </p:sp>
    </p:spTree>
    <p:extLst>
      <p:ext uri="{BB962C8B-B14F-4D97-AF65-F5344CB8AC3E}">
        <p14:creationId xmlns:p14="http://schemas.microsoft.com/office/powerpoint/2010/main" val="38286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11</a:t>
            </a:fld>
            <a:endParaRPr lang="en-GB"/>
          </a:p>
        </p:txBody>
      </p:sp>
    </p:spTree>
    <p:extLst>
      <p:ext uri="{BB962C8B-B14F-4D97-AF65-F5344CB8AC3E}">
        <p14:creationId xmlns:p14="http://schemas.microsoft.com/office/powerpoint/2010/main" val="282822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13</a:t>
            </a:fld>
            <a:endParaRPr lang="en-GB"/>
          </a:p>
        </p:txBody>
      </p:sp>
    </p:spTree>
    <p:extLst>
      <p:ext uri="{BB962C8B-B14F-4D97-AF65-F5344CB8AC3E}">
        <p14:creationId xmlns:p14="http://schemas.microsoft.com/office/powerpoint/2010/main" val="28061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14</a:t>
            </a:fld>
            <a:endParaRPr lang="en-GB"/>
          </a:p>
        </p:txBody>
      </p:sp>
    </p:spTree>
    <p:extLst>
      <p:ext uri="{BB962C8B-B14F-4D97-AF65-F5344CB8AC3E}">
        <p14:creationId xmlns:p14="http://schemas.microsoft.com/office/powerpoint/2010/main" val="391824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16</a:t>
            </a:fld>
            <a:endParaRPr lang="en-GB"/>
          </a:p>
        </p:txBody>
      </p:sp>
    </p:spTree>
    <p:extLst>
      <p:ext uri="{BB962C8B-B14F-4D97-AF65-F5344CB8AC3E}">
        <p14:creationId xmlns:p14="http://schemas.microsoft.com/office/powerpoint/2010/main" val="322071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5C989B-9071-4BAD-9A27-513F14EAE481}" type="slidenum">
              <a:rPr lang="en-US" smtClean="0"/>
              <a:t>17</a:t>
            </a:fld>
            <a:endParaRPr lang="en-US"/>
          </a:p>
        </p:txBody>
      </p:sp>
    </p:spTree>
    <p:extLst>
      <p:ext uri="{BB962C8B-B14F-4D97-AF65-F5344CB8AC3E}">
        <p14:creationId xmlns:p14="http://schemas.microsoft.com/office/powerpoint/2010/main" val="16876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18</a:t>
            </a:fld>
            <a:endParaRPr lang="en-US"/>
          </a:p>
        </p:txBody>
      </p:sp>
    </p:spTree>
    <p:extLst>
      <p:ext uri="{BB962C8B-B14F-4D97-AF65-F5344CB8AC3E}">
        <p14:creationId xmlns:p14="http://schemas.microsoft.com/office/powerpoint/2010/main" val="355871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6248" y="6381328"/>
            <a:ext cx="9150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0"/>
            <a:ext cx="9144000"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092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Tree>
    <p:extLst>
      <p:ext uri="{BB962C8B-B14F-4D97-AF65-F5344CB8AC3E}">
        <p14:creationId xmlns:p14="http://schemas.microsoft.com/office/powerpoint/2010/main" val="1435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6"/>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59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07/06/2015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07/06/2015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07/06/2015</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2" r:id="rId12"/>
    <p:sldLayoutId id="2147483660"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google.ca/url?sa=i&amp;rct=j&amp;q=&amp;esrc=s&amp;frm=1&amp;source=images&amp;cd=&amp;cad=rja&amp;uact=8&amp;ved=0CAcQjRw&amp;url=http://globalnews.ca/news/1909898/breaking-air-canada-plane-hard-landing-on-runway-at-halifax-airport/&amp;ei=MnhTVbHxE6vlsAS8xoHACQ&amp;bvm=bv.93112503,d.cWc&amp;psig=AFQjCNEBcL2-ztm6vSi4_7Ev6JEpili2Kg&amp;ust=14316200017811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a/url?sa=i&amp;rct=j&amp;q=&amp;esrc=s&amp;frm=1&amp;source=images&amp;cd=&amp;cad=rja&amp;uact=8&amp;docid=z-PwevhHTPOKLM&amp;tbnid=lj4nTYT3hteyUM:&amp;ved=0CAcQjRw&amp;url=http://www.icao.int/secretariat/PostalHistory/the_regional_offices_and_the_regional_organization.htm&amp;ei=Zjs1VIaJEIXJgwTFmoDwAg&amp;bvm=bv.76943099,d.eXY&amp;psig=AFQjCNEMJTS4tzHPEcZJ4WinBK44VePSJQ&amp;ust=1412861097259683"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6.jpe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jpeg"/><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5.jpe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hyperlink" Target="https://authoring2016.icao.int/PBNimplementation"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29958"/>
            <a:ext cx="9144000" cy="1209982"/>
          </a:xfrm>
        </p:spPr>
        <p:txBody>
          <a:bodyPr/>
          <a:lstStyle/>
          <a:p>
            <a:r>
              <a:rPr lang="en-US" sz="4800" dirty="0" smtClean="0">
                <a:effectLst/>
              </a:rPr>
              <a:t>Global Implementation Update</a:t>
            </a:r>
            <a:endParaRPr lang="en-CA" sz="4800" dirty="0">
              <a:effectLst/>
            </a:endParaRPr>
          </a:p>
        </p:txBody>
      </p:sp>
      <p:sp>
        <p:nvSpPr>
          <p:cNvPr id="3" name="Subtitle 2"/>
          <p:cNvSpPr>
            <a:spLocks noGrp="1"/>
          </p:cNvSpPr>
          <p:nvPr>
            <p:ph type="subTitle" idx="1"/>
          </p:nvPr>
        </p:nvSpPr>
        <p:spPr>
          <a:xfrm>
            <a:off x="1331640" y="4581128"/>
            <a:ext cx="6400800" cy="1561728"/>
          </a:xfrm>
        </p:spPr>
        <p:txBody>
          <a:bodyPr>
            <a:normAutofit/>
          </a:bodyPr>
          <a:lstStyle/>
          <a:p>
            <a:r>
              <a:rPr lang="en-US" sz="2800" dirty="0" smtClean="0"/>
              <a:t>Erwin Lassooij</a:t>
            </a:r>
          </a:p>
          <a:p>
            <a:r>
              <a:rPr lang="en-US" sz="2800" dirty="0" smtClean="0"/>
              <a:t>PBN </a:t>
            </a:r>
            <a:r>
              <a:rPr lang="en-US" sz="2800" dirty="0" err="1" smtClean="0"/>
              <a:t>Programme</a:t>
            </a:r>
            <a:r>
              <a:rPr lang="en-US" sz="2800" dirty="0" smtClean="0"/>
              <a:t> Manager</a:t>
            </a:r>
          </a:p>
          <a:p>
            <a:r>
              <a:rPr lang="en-US" sz="2800" dirty="0" smtClean="0"/>
              <a:t>ICAO HQ, Montreal, Canada</a:t>
            </a:r>
            <a:endParaRPr lang="en-CA"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271" y="926947"/>
            <a:ext cx="2303011" cy="230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sp>
        <p:nvSpPr>
          <p:cNvPr id="12" name="TextBox 11"/>
          <p:cNvSpPr txBox="1"/>
          <p:nvPr/>
        </p:nvSpPr>
        <p:spPr>
          <a:xfrm>
            <a:off x="618882" y="5229200"/>
            <a:ext cx="8267104" cy="1200329"/>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p>
          <a:p>
            <a:pPr marL="285750" indent="-285750">
              <a:buFont typeface="Arial" panose="020B0604020202020204" pitchFamily="34" charset="0"/>
              <a:buChar char="•"/>
            </a:pPr>
            <a:endParaRPr lang="en-GB" i="1" dirty="0">
              <a:solidFill>
                <a:schemeClr val="accent4">
                  <a:lumMod val="10000"/>
                </a:schemeClr>
              </a:solidFill>
            </a:endParaRPr>
          </a:p>
        </p:txBody>
      </p:sp>
      <p:sp>
        <p:nvSpPr>
          <p:cNvPr id="2" name="Rectangle 1"/>
          <p:cNvSpPr/>
          <p:nvPr/>
        </p:nvSpPr>
        <p:spPr>
          <a:xfrm>
            <a:off x="2426730" y="836712"/>
            <a:ext cx="4626395" cy="523220"/>
          </a:xfrm>
          <a:prstGeom prst="rect">
            <a:avLst/>
          </a:prstGeom>
        </p:spPr>
        <p:txBody>
          <a:bodyPr wrap="none">
            <a:spAutoFit/>
          </a:bodyPr>
          <a:lstStyle/>
          <a:p>
            <a:r>
              <a:rPr lang="en-GB" sz="2400" b="1" dirty="0">
                <a:solidFill>
                  <a:schemeClr val="accent6">
                    <a:lumMod val="50000"/>
                  </a:schemeClr>
                </a:solidFill>
              </a:rPr>
              <a:t>PBN </a:t>
            </a:r>
            <a:r>
              <a:rPr lang="en-GB" sz="2800" b="1" dirty="0">
                <a:solidFill>
                  <a:schemeClr val="accent6">
                    <a:lumMod val="50000"/>
                  </a:schemeClr>
                </a:solidFill>
              </a:rPr>
              <a:t>IMPLEMENTATION</a:t>
            </a:r>
            <a:r>
              <a:rPr lang="en-GB" sz="2400" b="1" dirty="0">
                <a:solidFill>
                  <a:schemeClr val="accent6">
                    <a:lumMod val="50000"/>
                  </a:schemeClr>
                </a:solidFill>
              </a:rPr>
              <a:t> TRENDS</a:t>
            </a:r>
          </a:p>
        </p:txBody>
      </p:sp>
      <p:sp>
        <p:nvSpPr>
          <p:cNvPr id="3" name="Rectangle 2"/>
          <p:cNvSpPr/>
          <p:nvPr/>
        </p:nvSpPr>
        <p:spPr>
          <a:xfrm>
            <a:off x="2102829" y="1359925"/>
            <a:ext cx="4950296" cy="584775"/>
          </a:xfrm>
          <a:prstGeom prst="rect">
            <a:avLst/>
          </a:prstGeom>
        </p:spPr>
        <p:txBody>
          <a:bodyPr wrap="square">
            <a:spAutoFit/>
          </a:bodyPr>
          <a:lstStyle/>
          <a:p>
            <a:r>
              <a:rPr lang="en-US" b="1" dirty="0" smtClean="0">
                <a:solidFill>
                  <a:schemeClr val="accent6">
                    <a:lumMod val="50000"/>
                  </a:schemeClr>
                </a:solidFill>
              </a:rPr>
              <a:t>              % </a:t>
            </a:r>
            <a:r>
              <a:rPr lang="en-US" b="1" dirty="0">
                <a:solidFill>
                  <a:schemeClr val="accent6">
                    <a:lumMod val="50000"/>
                  </a:schemeClr>
                </a:solidFill>
              </a:rPr>
              <a:t>of PBN SID/STAR for the world</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60" y="2060848"/>
            <a:ext cx="734914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787183"/>
            <a:ext cx="463550" cy="3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835" y="4787183"/>
            <a:ext cx="536599" cy="3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5" y="4437112"/>
            <a:ext cx="6998517" cy="35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08304" y="2903986"/>
            <a:ext cx="673224"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1197</a:t>
            </a:r>
          </a:p>
          <a:p>
            <a:pPr algn="ctr"/>
            <a:r>
              <a:rPr lang="en-US" sz="1200" b="1" dirty="0" smtClean="0"/>
              <a:t>1070</a:t>
            </a:r>
            <a:endParaRPr lang="en-GB" sz="1200" b="1" dirty="0"/>
          </a:p>
        </p:txBody>
      </p:sp>
      <p:sp>
        <p:nvSpPr>
          <p:cNvPr id="9" name="Rectangle 8"/>
          <p:cNvSpPr/>
          <p:nvPr/>
        </p:nvSpPr>
        <p:spPr>
          <a:xfrm>
            <a:off x="6156176" y="2894912"/>
            <a:ext cx="680925"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1168</a:t>
            </a:r>
          </a:p>
          <a:p>
            <a:pPr algn="ctr"/>
            <a:r>
              <a:rPr lang="en-US" sz="1200" b="1" dirty="0" smtClean="0"/>
              <a:t>1038</a:t>
            </a:r>
            <a:endParaRPr lang="en-GB" sz="1200" b="1" dirty="0"/>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3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
        <p:nvSpPr>
          <p:cNvPr id="9" name="TextBox 8"/>
          <p:cNvSpPr txBox="1"/>
          <p:nvPr/>
        </p:nvSpPr>
        <p:spPr>
          <a:xfrm>
            <a:off x="395912" y="5365014"/>
            <a:ext cx="856857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 </a:t>
            </a:r>
            <a:endParaRPr lang="en-GB" i="1" dirty="0">
              <a:solidFill>
                <a:schemeClr val="accent4">
                  <a:lumMod val="10000"/>
                </a:schemeClr>
              </a:solidFill>
            </a:endParaRPr>
          </a:p>
        </p:txBody>
      </p:sp>
      <p:sp>
        <p:nvSpPr>
          <p:cNvPr id="16" name="Rectangle 15"/>
          <p:cNvSpPr/>
          <p:nvPr/>
        </p:nvSpPr>
        <p:spPr>
          <a:xfrm>
            <a:off x="2124030" y="889556"/>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7" name="Rectangle 16"/>
          <p:cNvSpPr/>
          <p:nvPr/>
        </p:nvSpPr>
        <p:spPr>
          <a:xfrm>
            <a:off x="2150529" y="1412776"/>
            <a:ext cx="4572000" cy="615553"/>
          </a:xfrm>
          <a:prstGeom prst="rect">
            <a:avLst/>
          </a:prstGeom>
        </p:spPr>
        <p:txBody>
          <a:bodyPr>
            <a:spAutoFit/>
          </a:bodyPr>
          <a:lstStyle/>
          <a:p>
            <a:r>
              <a:rPr lang="en-US" sz="2000" b="1" dirty="0" smtClean="0">
                <a:solidFill>
                  <a:schemeClr val="accent6">
                    <a:lumMod val="50000"/>
                  </a:schemeClr>
                </a:solidFill>
              </a:rPr>
              <a:t>            % </a:t>
            </a:r>
            <a:r>
              <a:rPr lang="en-US" sz="2000" b="1" dirty="0">
                <a:solidFill>
                  <a:schemeClr val="accent6">
                    <a:lumMod val="50000"/>
                  </a:schemeClr>
                </a:solidFill>
              </a:rPr>
              <a:t>of PBN SID/STAR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68" y="2049632"/>
            <a:ext cx="7359748" cy="331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950594"/>
            <a:ext cx="463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138" y="4976713"/>
            <a:ext cx="5921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4581128"/>
            <a:ext cx="7074161" cy="216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chemeClr val="accent6">
                    <a:lumMod val="50000"/>
                  </a:schemeClr>
                </a:solidFill>
              </a:rPr>
              <a:t>     2010                2011               2012                2013                2014             Apr.2015</a:t>
            </a:r>
            <a:endParaRPr lang="en-GB" sz="1600" b="1" dirty="0">
              <a:solidFill>
                <a:schemeClr val="accent6">
                  <a:lumMod val="50000"/>
                </a:schemeClr>
              </a:solidFill>
            </a:endParaRPr>
          </a:p>
        </p:txBody>
      </p:sp>
      <p:sp>
        <p:nvSpPr>
          <p:cNvPr id="2" name="Rectangle 1"/>
          <p:cNvSpPr/>
          <p:nvPr/>
        </p:nvSpPr>
        <p:spPr>
          <a:xfrm>
            <a:off x="7380312" y="3329716"/>
            <a:ext cx="576064"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227</a:t>
            </a:r>
          </a:p>
          <a:p>
            <a:pPr algn="ctr"/>
            <a:r>
              <a:rPr lang="en-US" sz="1200" b="1" dirty="0" smtClean="0"/>
              <a:t>222</a:t>
            </a:r>
            <a:endParaRPr lang="en-GB" sz="1200" b="1" dirty="0"/>
          </a:p>
        </p:txBody>
      </p:sp>
      <p:sp>
        <p:nvSpPr>
          <p:cNvPr id="6" name="Rectangle 5"/>
          <p:cNvSpPr/>
          <p:nvPr/>
        </p:nvSpPr>
        <p:spPr>
          <a:xfrm>
            <a:off x="6228184" y="3341768"/>
            <a:ext cx="554360"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221</a:t>
            </a:r>
          </a:p>
          <a:p>
            <a:pPr algn="ctr"/>
            <a:r>
              <a:rPr lang="en-US" sz="1200" b="1" dirty="0" smtClean="0"/>
              <a:t>218</a:t>
            </a:r>
            <a:endParaRPr lang="en-GB" sz="1200" b="1" dirty="0"/>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PBN Versus Conventional Routes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882952"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44208" y="3566555"/>
            <a:ext cx="914400"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978" y="4077072"/>
            <a:ext cx="1042987" cy="54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621014"/>
            <a:ext cx="1019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PBN Versus Conventional Routes</a:t>
            </a:r>
            <a:endParaRPr lang="en-GB" dirty="0">
              <a:solidFill>
                <a:srgbClr val="0054A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14" y="1988840"/>
            <a:ext cx="563125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35259"/>
            <a:ext cx="12684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Plans</a:t>
            </a:r>
            <a:br>
              <a:rPr lang="en-GB" dirty="0"/>
            </a:br>
            <a:endParaRPr lang="en-GB" dirty="0"/>
          </a:p>
        </p:txBody>
      </p:sp>
      <p:pic>
        <p:nvPicPr>
          <p:cNvPr id="5127" name="Picture 7" descr="\\icaohq.icao.lan\fileroot\usersfiles$\XLian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 y="1696485"/>
            <a:ext cx="8257143" cy="4571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83968" y="4747478"/>
            <a:ext cx="1800200" cy="1600438"/>
          </a:xfrm>
          <a:prstGeom prst="rect">
            <a:avLst/>
          </a:prstGeom>
          <a:noFill/>
        </p:spPr>
        <p:txBody>
          <a:bodyPr wrap="square" rtlCol="0">
            <a:spAutoFit/>
          </a:bodyPr>
          <a:lstStyle/>
          <a:p>
            <a:r>
              <a:rPr lang="en-CA" sz="1400" b="1" dirty="0">
                <a:solidFill>
                  <a:srgbClr val="FF0000"/>
                </a:solidFill>
              </a:rPr>
              <a:t>Afghanistan</a:t>
            </a:r>
            <a:endParaRPr lang="en-GB" sz="1400" b="1" dirty="0">
              <a:solidFill>
                <a:srgbClr val="FF0000"/>
              </a:solidFill>
            </a:endParaRPr>
          </a:p>
          <a:p>
            <a:r>
              <a:rPr lang="en-CA" sz="1400" b="1" dirty="0">
                <a:solidFill>
                  <a:srgbClr val="FF0000"/>
                </a:solidFill>
              </a:rPr>
              <a:t>Bhutan</a:t>
            </a:r>
            <a:endParaRPr lang="en-GB" sz="1400" b="1" dirty="0">
              <a:solidFill>
                <a:srgbClr val="FF0000"/>
              </a:solidFill>
            </a:endParaRPr>
          </a:p>
          <a:p>
            <a:r>
              <a:rPr lang="fr-CA" sz="1400" b="1" dirty="0">
                <a:solidFill>
                  <a:srgbClr val="FF0000"/>
                </a:solidFill>
              </a:rPr>
              <a:t>Brunei Darussalam</a:t>
            </a:r>
            <a:endParaRPr lang="en-GB" sz="1400" b="1" dirty="0">
              <a:solidFill>
                <a:srgbClr val="FF0000"/>
              </a:solidFill>
            </a:endParaRPr>
          </a:p>
          <a:p>
            <a:r>
              <a:rPr lang="fr-CA" sz="1400" b="1" dirty="0">
                <a:solidFill>
                  <a:srgbClr val="FF0000"/>
                </a:solidFill>
              </a:rPr>
              <a:t>China (</a:t>
            </a:r>
            <a:r>
              <a:rPr lang="fr-CA" sz="1400" b="1" dirty="0" err="1">
                <a:solidFill>
                  <a:srgbClr val="FF0000"/>
                </a:solidFill>
              </a:rPr>
              <a:t>Macau</a:t>
            </a:r>
            <a:r>
              <a:rPr lang="fr-CA" sz="1400" b="1" dirty="0">
                <a:solidFill>
                  <a:srgbClr val="FF0000"/>
                </a:solidFill>
              </a:rPr>
              <a:t>)</a:t>
            </a:r>
            <a:endParaRPr lang="en-GB" sz="1400" b="1" dirty="0">
              <a:solidFill>
                <a:srgbClr val="FF0000"/>
              </a:solidFill>
            </a:endParaRPr>
          </a:p>
          <a:p>
            <a:r>
              <a:rPr lang="fr-CA" sz="1400" b="1" dirty="0">
                <a:solidFill>
                  <a:srgbClr val="FF0000"/>
                </a:solidFill>
              </a:rPr>
              <a:t>Cook </a:t>
            </a:r>
            <a:r>
              <a:rPr lang="fr-CA" sz="1400" b="1" dirty="0" err="1">
                <a:solidFill>
                  <a:srgbClr val="FF0000"/>
                </a:solidFill>
              </a:rPr>
              <a:t>Islands</a:t>
            </a:r>
            <a:endParaRPr lang="en-GB" sz="1400" b="1" dirty="0">
              <a:solidFill>
                <a:srgbClr val="FF0000"/>
              </a:solidFill>
            </a:endParaRPr>
          </a:p>
          <a:p>
            <a:r>
              <a:rPr lang="fr-CA" sz="1400" b="1" dirty="0">
                <a:solidFill>
                  <a:srgbClr val="FF0000"/>
                </a:solidFill>
              </a:rPr>
              <a:t>Kiribati</a:t>
            </a:r>
            <a:endParaRPr lang="en-GB" sz="1400" b="1" dirty="0">
              <a:solidFill>
                <a:srgbClr val="FF0000"/>
              </a:solidFill>
            </a:endParaRPr>
          </a:p>
          <a:p>
            <a:r>
              <a:rPr lang="fr-CA" sz="1400" b="1" dirty="0">
                <a:solidFill>
                  <a:srgbClr val="FF0000"/>
                </a:solidFill>
              </a:rPr>
              <a:t>Marshall </a:t>
            </a:r>
            <a:r>
              <a:rPr lang="fr-CA" sz="1400" b="1" dirty="0" err="1" smtClean="0">
                <a:solidFill>
                  <a:srgbClr val="FF0000"/>
                </a:solidFill>
              </a:rPr>
              <a:t>Islands</a:t>
            </a:r>
            <a:endParaRPr lang="en-GB" sz="1400" b="1" dirty="0">
              <a:solidFill>
                <a:srgbClr val="FF0000"/>
              </a:solidFill>
            </a:endParaRPr>
          </a:p>
        </p:txBody>
      </p:sp>
      <p:sp>
        <p:nvSpPr>
          <p:cNvPr id="4" name="TextBox 3"/>
          <p:cNvSpPr txBox="1"/>
          <p:nvPr/>
        </p:nvSpPr>
        <p:spPr>
          <a:xfrm>
            <a:off x="6084168" y="4725144"/>
            <a:ext cx="2592288" cy="1877437"/>
          </a:xfrm>
          <a:prstGeom prst="rect">
            <a:avLst/>
          </a:prstGeom>
          <a:noFill/>
        </p:spPr>
        <p:txBody>
          <a:bodyPr wrap="square" rtlCol="0">
            <a:spAutoFit/>
          </a:bodyPr>
          <a:lstStyle/>
          <a:p>
            <a:r>
              <a:rPr lang="en-CA" sz="1400" b="1" dirty="0">
                <a:solidFill>
                  <a:srgbClr val="FF0000"/>
                </a:solidFill>
              </a:rPr>
              <a:t>Micronesia (Federated States of)</a:t>
            </a:r>
            <a:endParaRPr lang="en-GB" sz="1400" b="1" dirty="0">
              <a:solidFill>
                <a:srgbClr val="FF0000"/>
              </a:solidFill>
            </a:endParaRPr>
          </a:p>
          <a:p>
            <a:r>
              <a:rPr lang="en-CA" sz="1400" b="1" dirty="0" err="1">
                <a:solidFill>
                  <a:srgbClr val="FF0000"/>
                </a:solidFill>
              </a:rPr>
              <a:t>Naura</a:t>
            </a:r>
            <a:endParaRPr lang="en-GB" sz="1400" b="1" dirty="0">
              <a:solidFill>
                <a:srgbClr val="FF0000"/>
              </a:solidFill>
            </a:endParaRPr>
          </a:p>
          <a:p>
            <a:r>
              <a:rPr lang="en-CA" sz="1400" b="1" dirty="0" err="1">
                <a:solidFill>
                  <a:srgbClr val="FF0000"/>
                </a:solidFill>
              </a:rPr>
              <a:t>Palua</a:t>
            </a:r>
            <a:endParaRPr lang="en-GB" sz="1400" b="1" dirty="0">
              <a:solidFill>
                <a:srgbClr val="FF0000"/>
              </a:solidFill>
            </a:endParaRPr>
          </a:p>
          <a:p>
            <a:r>
              <a:rPr lang="en-CA" sz="1400" b="1" dirty="0">
                <a:solidFill>
                  <a:srgbClr val="FF0000"/>
                </a:solidFill>
              </a:rPr>
              <a:t>Samoa</a:t>
            </a:r>
            <a:endParaRPr lang="en-GB" sz="1400" b="1" dirty="0">
              <a:solidFill>
                <a:srgbClr val="FF0000"/>
              </a:solidFill>
            </a:endParaRPr>
          </a:p>
          <a:p>
            <a:r>
              <a:rPr lang="en-CA" sz="1400" b="1" dirty="0">
                <a:solidFill>
                  <a:srgbClr val="FF0000"/>
                </a:solidFill>
              </a:rPr>
              <a:t>Solomon Islands</a:t>
            </a:r>
            <a:endParaRPr lang="en-GB" sz="1400" b="1" dirty="0">
              <a:solidFill>
                <a:srgbClr val="FF0000"/>
              </a:solidFill>
            </a:endParaRPr>
          </a:p>
          <a:p>
            <a:r>
              <a:rPr lang="en-CA" sz="1400" b="1" dirty="0">
                <a:solidFill>
                  <a:srgbClr val="FF0000"/>
                </a:solidFill>
              </a:rPr>
              <a:t>Timor-Leste</a:t>
            </a:r>
            <a:endParaRPr lang="en-GB" sz="1400" b="1" dirty="0">
              <a:solidFill>
                <a:srgbClr val="FF0000"/>
              </a:solidFill>
            </a:endParaRPr>
          </a:p>
          <a:p>
            <a:r>
              <a:rPr lang="en-CA" sz="1400" b="1" dirty="0" err="1">
                <a:solidFill>
                  <a:srgbClr val="FF0000"/>
                </a:solidFill>
              </a:rPr>
              <a:t>Vanuata</a:t>
            </a:r>
            <a:endParaRPr lang="en-GB" sz="1400" b="1" dirty="0">
              <a:solidFill>
                <a:srgbClr val="FF0000"/>
              </a:solidFill>
            </a:endParaRPr>
          </a:p>
          <a:p>
            <a:endParaRPr lang="en-GB" b="1" dirty="0"/>
          </a:p>
        </p:txBody>
      </p:sp>
    </p:spTree>
    <p:extLst>
      <p:ext uri="{BB962C8B-B14F-4D97-AF65-F5344CB8AC3E}">
        <p14:creationId xmlns:p14="http://schemas.microsoft.com/office/powerpoint/2010/main" val="26883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7" y="1196752"/>
            <a:ext cx="9144000" cy="1080120"/>
          </a:xfrm>
        </p:spPr>
        <p:txBody>
          <a:bodyPr/>
          <a:lstStyle/>
          <a:p>
            <a:pPr lvl="0">
              <a:spcBef>
                <a:spcPts val="0"/>
              </a:spcBef>
            </a:pPr>
            <a:r>
              <a:rPr lang="en-US" sz="3200" dirty="0" smtClean="0">
                <a:solidFill>
                  <a:srgbClr val="279DD9"/>
                </a:solidFill>
                <a:effectLst/>
                <a:ea typeface="+mn-ea"/>
                <a:cs typeface="+mn-cs"/>
              </a:rPr>
              <a:t>Percentage of States </a:t>
            </a:r>
            <a:br>
              <a:rPr lang="en-US" sz="3200" dirty="0" smtClean="0">
                <a:solidFill>
                  <a:srgbClr val="279DD9"/>
                </a:solidFill>
                <a:effectLst/>
                <a:ea typeface="+mn-ea"/>
                <a:cs typeface="+mn-cs"/>
              </a:rPr>
            </a:br>
            <a:r>
              <a:rPr lang="en-US" sz="3200" dirty="0" smtClean="0">
                <a:solidFill>
                  <a:srgbClr val="279DD9"/>
                </a:solidFill>
                <a:effectLst/>
                <a:ea typeface="+mn-ea"/>
                <a:cs typeface="+mn-cs"/>
              </a:rPr>
              <a:t>meeting </a:t>
            </a:r>
            <a:r>
              <a:rPr lang="en-US" sz="3200" dirty="0">
                <a:solidFill>
                  <a:srgbClr val="279DD9"/>
                </a:solidFill>
                <a:effectLst/>
                <a:ea typeface="+mn-ea"/>
                <a:cs typeface="+mn-cs"/>
              </a:rPr>
              <a:t>the </a:t>
            </a:r>
            <a:r>
              <a:rPr lang="en-US" sz="3200" dirty="0" smtClean="0">
                <a:solidFill>
                  <a:srgbClr val="279DD9"/>
                </a:solidFill>
                <a:effectLst/>
                <a:ea typeface="+mn-ea"/>
                <a:cs typeface="+mn-cs"/>
              </a:rPr>
              <a:t>A37-11 Resolution Targets</a:t>
            </a:r>
            <a:endParaRPr lang="en-GB" sz="6000" dirty="0">
              <a:solidFill>
                <a:srgbClr val="279DD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6984776" cy="251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65620" y="4696168"/>
            <a:ext cx="914400" cy="4572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000" b="1" dirty="0">
              <a:solidFill>
                <a:schemeClr val="accent6">
                  <a:lumMod val="50000"/>
                </a:schemeClr>
              </a:solidFill>
            </a:endParaRPr>
          </a:p>
        </p:txBody>
      </p:sp>
      <p:sp>
        <p:nvSpPr>
          <p:cNvPr id="7" name="Rectangle 6"/>
          <p:cNvSpPr/>
          <p:nvPr/>
        </p:nvSpPr>
        <p:spPr>
          <a:xfrm>
            <a:off x="4172108"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2014</a:t>
            </a:r>
            <a:endParaRPr lang="en-GB" b="1" dirty="0">
              <a:solidFill>
                <a:schemeClr val="accent6">
                  <a:lumMod val="50000"/>
                </a:schemeClr>
              </a:solidFill>
            </a:endParaRPr>
          </a:p>
        </p:txBody>
      </p:sp>
      <p:sp>
        <p:nvSpPr>
          <p:cNvPr id="8" name="Rectangle 7"/>
          <p:cNvSpPr/>
          <p:nvPr/>
        </p:nvSpPr>
        <p:spPr>
          <a:xfrm>
            <a:off x="6622425"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2016</a:t>
            </a:r>
            <a:endParaRPr lang="en-GB" b="1" dirty="0">
              <a:solidFill>
                <a:schemeClr val="accent6">
                  <a:lumMod val="5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96752"/>
            <a:ext cx="9144000" cy="1077218"/>
          </a:xfrm>
          <a:prstGeom prst="rect">
            <a:avLst/>
          </a:prstGeom>
          <a:solidFill>
            <a:schemeClr val="bg2"/>
          </a:solidFill>
        </p:spPr>
        <p:txBody>
          <a:bodyPr wrap="square" rtlCol="0">
            <a:spAutoFit/>
          </a:bodyPr>
          <a:lstStyle/>
          <a:p>
            <a:pPr algn="ctr"/>
            <a:r>
              <a:rPr lang="en-US" sz="3200" dirty="0" smtClean="0">
                <a:solidFill>
                  <a:srgbClr val="279DD9"/>
                </a:solidFill>
              </a:rPr>
              <a:t>Percentage of APAC States</a:t>
            </a:r>
          </a:p>
          <a:p>
            <a:pPr algn="ctr"/>
            <a:r>
              <a:rPr lang="en-US" sz="3200" dirty="0" smtClean="0">
                <a:solidFill>
                  <a:srgbClr val="279DD9"/>
                </a:solidFill>
              </a:rPr>
              <a:t> meeting the A37-11 Resolution Targets</a:t>
            </a:r>
            <a:endParaRPr lang="en-GB" dirty="0">
              <a:solidFill>
                <a:srgbClr val="279DD9"/>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01" y="2780928"/>
            <a:ext cx="71628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66528" y="4672973"/>
            <a:ext cx="914400" cy="5346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400" b="1" dirty="0">
              <a:solidFill>
                <a:schemeClr val="accent6">
                  <a:lumMod val="50000"/>
                </a:schemeClr>
              </a:solidFill>
            </a:endParaRPr>
          </a:p>
        </p:txBody>
      </p:sp>
      <p:sp>
        <p:nvSpPr>
          <p:cNvPr id="6" name="Rectangle 5"/>
          <p:cNvSpPr/>
          <p:nvPr/>
        </p:nvSpPr>
        <p:spPr>
          <a:xfrm>
            <a:off x="4283968" y="4672973"/>
            <a:ext cx="914400" cy="41221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2014</a:t>
            </a:r>
            <a:endParaRPr lang="en-GB" sz="2400" b="1" dirty="0">
              <a:solidFill>
                <a:schemeClr val="accent6">
                  <a:lumMod val="50000"/>
                </a:schemeClr>
              </a:solidFill>
            </a:endParaRPr>
          </a:p>
        </p:txBody>
      </p:sp>
      <p:sp>
        <p:nvSpPr>
          <p:cNvPr id="8" name="Rectangle 7"/>
          <p:cNvSpPr/>
          <p:nvPr/>
        </p:nvSpPr>
        <p:spPr>
          <a:xfrm>
            <a:off x="6804248" y="4672973"/>
            <a:ext cx="914400" cy="3501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2016</a:t>
            </a:r>
            <a:endParaRPr lang="en-GB" sz="2400" b="1" dirty="0">
              <a:solidFill>
                <a:schemeClr val="accent6">
                  <a:lumMod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9926" y="5445224"/>
            <a:ext cx="5641776" cy="369332"/>
          </a:xfrm>
          <a:prstGeom prst="rect">
            <a:avLst/>
          </a:prstGeom>
          <a:noFill/>
        </p:spPr>
        <p:txBody>
          <a:bodyPr wrap="square" rtlCol="0">
            <a:spAutoFit/>
          </a:bodyPr>
          <a:lstStyle/>
          <a:p>
            <a:r>
              <a:rPr lang="en-US" b="1" dirty="0" smtClean="0">
                <a:solidFill>
                  <a:schemeClr val="accent3"/>
                </a:solidFill>
              </a:rPr>
              <a:t>The good news: Half of the class is doing really well</a:t>
            </a:r>
            <a:endParaRPr lang="en-GB" b="1" dirty="0">
              <a:solidFill>
                <a:schemeClr val="accent3"/>
              </a:solidFill>
            </a:endParaRPr>
          </a:p>
        </p:txBody>
      </p:sp>
      <p:sp>
        <p:nvSpPr>
          <p:cNvPr id="4" name="TextBox 3"/>
          <p:cNvSpPr txBox="1"/>
          <p:nvPr/>
        </p:nvSpPr>
        <p:spPr>
          <a:xfrm>
            <a:off x="1391048" y="5877272"/>
            <a:ext cx="6979532" cy="369332"/>
          </a:xfrm>
          <a:prstGeom prst="rect">
            <a:avLst/>
          </a:prstGeom>
          <a:noFill/>
        </p:spPr>
        <p:txBody>
          <a:bodyPr wrap="square" rtlCol="0">
            <a:spAutoFit/>
          </a:bodyPr>
          <a:lstStyle/>
          <a:p>
            <a:r>
              <a:rPr lang="en-US" b="1" dirty="0" smtClean="0">
                <a:solidFill>
                  <a:srgbClr val="FF0000"/>
                </a:solidFill>
              </a:rPr>
              <a:t>The bad news: The other half needs serious education/encouragement</a:t>
            </a:r>
            <a:endParaRPr lang="en-GB" b="1" dirty="0">
              <a:solidFill>
                <a:srgbClr val="FF0000"/>
              </a:solidFill>
            </a:endParaRPr>
          </a:p>
        </p:txBody>
      </p:sp>
    </p:spTree>
    <p:extLst>
      <p:ext uri="{BB962C8B-B14F-4D97-AF65-F5344CB8AC3E}">
        <p14:creationId xmlns:p14="http://schemas.microsoft.com/office/powerpoint/2010/main" val="36724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_SOURCE - IMAGES\Source - Concept Charts\ASBU Blocks-Clear.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1560" y="1844824"/>
            <a:ext cx="7992888" cy="35587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23528" y="5589240"/>
            <a:ext cx="8568952" cy="1152128"/>
            <a:chOff x="323528" y="5733256"/>
            <a:chExt cx="8304600" cy="864096"/>
          </a:xfrm>
        </p:grpSpPr>
        <p:sp>
          <p:nvSpPr>
            <p:cNvPr id="4" name="Rectangle 3"/>
            <p:cNvSpPr/>
            <p:nvPr/>
          </p:nvSpPr>
          <p:spPr>
            <a:xfrm>
              <a:off x="323528" y="5733256"/>
              <a:ext cx="8304600" cy="86409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23528" y="5733256"/>
              <a:ext cx="1440000" cy="86409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PRIORITIES</a:t>
              </a:r>
              <a:endParaRPr lang="en-CA" sz="2000" b="1" dirty="0">
                <a:solidFill>
                  <a:schemeClr val="bg1"/>
                </a:solidFill>
                <a:effectLst>
                  <a:outerShdw blurRad="38100" dist="38100" dir="2700000" algn="tl">
                    <a:srgbClr val="000000">
                      <a:alpha val="43137"/>
                    </a:srgbClr>
                  </a:outerShdw>
                </a:effectLst>
              </a:endParaRPr>
            </a:p>
          </p:txBody>
        </p:sp>
      </p:grpSp>
      <p:sp>
        <p:nvSpPr>
          <p:cNvPr id="6" name="Rectangle 5"/>
          <p:cNvSpPr/>
          <p:nvPr/>
        </p:nvSpPr>
        <p:spPr>
          <a:xfrm>
            <a:off x="2142042" y="566124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Performance Based Navigation (PBN)</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7" name="Rectangle 6"/>
          <p:cNvSpPr/>
          <p:nvPr/>
        </p:nvSpPr>
        <p:spPr>
          <a:xfrm>
            <a:off x="2142042" y="602128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Continuous Descent and Climb Operations (CDO/CCO)</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8" name="Rectangle 7"/>
          <p:cNvSpPr/>
          <p:nvPr/>
        </p:nvSpPr>
        <p:spPr>
          <a:xfrm>
            <a:off x="2142042" y="638132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a:solidFill>
                  <a:schemeClr val="accent6">
                    <a:lumMod val="50000"/>
                  </a:schemeClr>
                </a:solidFill>
                <a:effectLst>
                  <a:outerShdw blurRad="38100" dist="38100" dir="2700000" algn="tl">
                    <a:srgbClr val="000000">
                      <a:alpha val="43137"/>
                    </a:srgbClr>
                  </a:outerShdw>
                </a:effectLst>
              </a:rPr>
              <a:t>Collaborative </a:t>
            </a:r>
            <a:r>
              <a:rPr lang="en-US" b="1" cap="all" dirty="0" smtClean="0">
                <a:solidFill>
                  <a:schemeClr val="accent6">
                    <a:lumMod val="50000"/>
                  </a:schemeClr>
                </a:solidFill>
                <a:effectLst>
                  <a:outerShdw blurRad="38100" dist="38100" dir="2700000" algn="tl">
                    <a:srgbClr val="000000">
                      <a:alpha val="43137"/>
                    </a:srgbClr>
                  </a:outerShdw>
                </a:effectLst>
              </a:rPr>
              <a:t>Decision-Making (CDM &amp; A-CDM) </a:t>
            </a:r>
            <a:r>
              <a:rPr lang="en-US" b="1" cap="all" dirty="0">
                <a:solidFill>
                  <a:schemeClr val="accent6">
                    <a:lumMod val="50000"/>
                  </a:schemeClr>
                </a:solidFill>
                <a:effectLst>
                  <a:outerShdw blurRad="38100" dist="38100" dir="2700000" algn="tl">
                    <a:srgbClr val="000000">
                      <a:alpha val="43137"/>
                    </a:srgbClr>
                  </a:outerShdw>
                </a:effectLst>
              </a:rPr>
              <a:t>&amp; </a:t>
            </a:r>
            <a:r>
              <a:rPr lang="en-US" b="1" cap="all" dirty="0" smtClean="0">
                <a:solidFill>
                  <a:schemeClr val="accent6">
                    <a:lumMod val="50000"/>
                  </a:schemeClr>
                </a:solidFill>
                <a:effectLst>
                  <a:outerShdw blurRad="38100" dist="38100" dir="2700000" algn="tl">
                    <a:srgbClr val="000000">
                      <a:alpha val="43137"/>
                    </a:srgbClr>
                  </a:outerShdw>
                </a:effectLst>
              </a:rPr>
              <a:t>ATFM</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9" name="Title 1"/>
          <p:cNvSpPr txBox="1">
            <a:spLocks/>
          </p:cNvSpPr>
          <p:nvPr/>
        </p:nvSpPr>
        <p:spPr>
          <a:xfrm>
            <a:off x="457200" y="845840"/>
            <a:ext cx="84352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279DD9"/>
                </a:solidFill>
              </a:rPr>
              <a:t>PBN and the ASBUs</a:t>
            </a:r>
          </a:p>
          <a:p>
            <a:r>
              <a:rPr lang="en-US" sz="2800" b="1" i="1" dirty="0">
                <a:solidFill>
                  <a:srgbClr val="444D53"/>
                </a:solidFill>
              </a:rPr>
              <a:t>Objectives and Priorities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653"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6798" y="863600"/>
            <a:ext cx="8712968" cy="720080"/>
          </a:xfrm>
        </p:spPr>
        <p:txBody>
          <a:bodyPr>
            <a:normAutofit fontScale="90000"/>
          </a:bodyPr>
          <a:lstStyle/>
          <a:p>
            <a:r>
              <a:rPr lang="en-US" dirty="0" smtClean="0"/>
              <a:t>PBN and the ASBU Modules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3000"/>
                            </p:stCondLst>
                            <p:childTnLst>
                              <p:par>
                                <p:cTn id="23" presetID="10" presetClass="entr" presetSubtype="0" fill="hold" grpId="0" nodeType="after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par>
                          <p:cTn id="29" fill="hold">
                            <p:stCondLst>
                              <p:cond delay="4500"/>
                            </p:stCondLst>
                            <p:childTnLst>
                              <p:par>
                                <p:cTn id="30" presetID="10" presetClass="entr" presetSubtype="0" fill="hold" grpId="0" nodeType="after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25" grpId="0" animBg="1"/>
      <p:bldP spid="26" grpId="0" animBg="1"/>
      <p:bldP spid="27" grpId="0" animBg="1"/>
      <p:bldP spid="22" grpId="0" animBg="1"/>
      <p:bldP spid="23" grpId="0" animBg="1"/>
      <p:bldP spid="24" grpId="0" animBg="1"/>
      <p:bldP spid="28" grpId="0" animBg="1"/>
      <p:bldP spid="29" grpId="0" animBg="1"/>
      <p:bldP spid="30" grpId="0" animBg="1"/>
      <p:bldP spid="15" grpId="0" animBg="1"/>
      <p:bldP spid="16" grpId="0" animBg="1"/>
      <p:bldP spid="18" grpId="0" animBg="1"/>
      <p:bldP spid="11" grpId="0" animBg="1"/>
      <p:bldP spid="10" grpId="0" animBg="1"/>
      <p:bldP spid="2048"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389"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863600"/>
            <a:ext cx="9108504" cy="909216"/>
          </a:xfrm>
        </p:spPr>
        <p:txBody>
          <a:bodyPr>
            <a:normAutofit/>
          </a:bodyPr>
          <a:lstStyle/>
          <a:p>
            <a:r>
              <a:rPr lang="en-US" dirty="0"/>
              <a:t>Extending Modules to </a:t>
            </a:r>
            <a:r>
              <a:rPr lang="en-US" dirty="0" err="1" smtClean="0"/>
              <a:t>iKits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a:t>
            </a:r>
            <a:r>
              <a:rPr lang="en-GB" sz="1200" b="1" dirty="0" smtClean="0">
                <a:solidFill>
                  <a:schemeClr val="accent6">
                    <a:lumMod val="50000"/>
                  </a:schemeClr>
                </a:solidFill>
              </a:rPr>
              <a:t>–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775" y="4077072"/>
            <a:ext cx="2134729" cy="24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3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2.22222E-6 -1.48148E-6 L 0.56667 0.34121 " pathEditMode="relative" rAng="0" ptsTypes="AA">
                                      <p:cBhvr>
                                        <p:cTn id="6" dur="2000" fill="hold"/>
                                        <p:tgtEl>
                                          <p:spTgt spid="22"/>
                                        </p:tgtEl>
                                        <p:attrNameLst>
                                          <p:attrName>ppt_x</p:attrName>
                                          <p:attrName>ppt_y</p:attrName>
                                        </p:attrNameLst>
                                      </p:cBhvr>
                                      <p:rCtr x="28333" y="17060"/>
                                    </p:animMotion>
                                  </p:childTnLst>
                                </p:cTn>
                              </p:par>
                              <p:par>
                                <p:cTn id="7" presetID="63" presetClass="path" presetSubtype="0" accel="50000" decel="50000" fill="hold" grpId="0" nodeType="withEffect">
                                  <p:stCondLst>
                                    <p:cond delay="0"/>
                                  </p:stCondLst>
                                  <p:childTnLst>
                                    <p:animMotion origin="layout" path="M -2.77778E-6 -1.48148E-6 L 0.61424 0.34121 " pathEditMode="relative" rAng="0" ptsTypes="AA">
                                      <p:cBhvr>
                                        <p:cTn id="8" dur="2000" fill="hold"/>
                                        <p:tgtEl>
                                          <p:spTgt spid="108"/>
                                        </p:tgtEl>
                                        <p:attrNameLst>
                                          <p:attrName>ppt_x</p:attrName>
                                          <p:attrName>ppt_y</p:attrName>
                                        </p:attrNameLst>
                                      </p:cBhvr>
                                      <p:rCtr x="30712" y="17060"/>
                                    </p:animMotion>
                                  </p:childTnLst>
                                </p:cTn>
                              </p:par>
                              <p:par>
                                <p:cTn id="9" presetID="63" presetClass="path" presetSubtype="0" accel="50000" decel="50000" fill="hold" grpId="0" nodeType="withEffect">
                                  <p:stCondLst>
                                    <p:cond delay="0"/>
                                  </p:stCondLst>
                                  <p:childTnLst>
                                    <p:animMotion origin="layout" path="M -3.88889E-6 3.7037E-7 L 0.58282 0.29931 " pathEditMode="relative" rAng="0" ptsTypes="AA">
                                      <p:cBhvr>
                                        <p:cTn id="10" dur="2000" fill="hold"/>
                                        <p:tgtEl>
                                          <p:spTgt spid="25"/>
                                        </p:tgtEl>
                                        <p:attrNameLst>
                                          <p:attrName>ppt_x</p:attrName>
                                          <p:attrName>ppt_y</p:attrName>
                                        </p:attrNameLst>
                                      </p:cBhvr>
                                      <p:rCtr x="29132" y="14954"/>
                                    </p:animMotion>
                                  </p:childTnLst>
                                </p:cTn>
                              </p:par>
                              <p:par>
                                <p:cTn id="11" presetID="63" presetClass="path" presetSubtype="0" accel="50000" decel="50000" fill="hold" grpId="0" nodeType="withEffect">
                                  <p:stCondLst>
                                    <p:cond delay="0"/>
                                  </p:stCondLst>
                                  <p:childTnLst>
                                    <p:animMotion origin="layout" path="M -5.55112E-17 3.7037E-7 L 0.60608 0.18264 " pathEditMode="relative" rAng="0" ptsTypes="AA">
                                      <p:cBhvr>
                                        <p:cTn id="12" dur="2000" fill="hold"/>
                                        <p:tgtEl>
                                          <p:spTgt spid="23"/>
                                        </p:tgtEl>
                                        <p:attrNameLst>
                                          <p:attrName>ppt_x</p:attrName>
                                          <p:attrName>ppt_y</p:attrName>
                                        </p:attrNameLst>
                                      </p:cBhvr>
                                      <p:rCtr x="30295" y="9120"/>
                                    </p:animMotion>
                                  </p:childTnLst>
                                </p:cTn>
                              </p:par>
                              <p:par>
                                <p:cTn id="13" presetID="63" presetClass="path" presetSubtype="0" accel="50000" decel="50000" fill="hold" grpId="0" nodeType="withEffect">
                                  <p:stCondLst>
                                    <p:cond delay="0"/>
                                  </p:stCondLst>
                                  <p:childTnLst>
                                    <p:animMotion origin="layout" path="M -2.77778E-6 -2.96296E-6 L 0.61424 0.03681 " pathEditMode="relative" rAng="0" ptsTypes="AA">
                                      <p:cBhvr>
                                        <p:cTn id="14" dur="2000" fill="hold"/>
                                        <p:tgtEl>
                                          <p:spTgt spid="26"/>
                                        </p:tgtEl>
                                        <p:attrNameLst>
                                          <p:attrName>ppt_x</p:attrName>
                                          <p:attrName>ppt_y</p:attrName>
                                        </p:attrNameLst>
                                      </p:cBhvr>
                                      <p:rCtr x="30712" y="1829"/>
                                    </p:animMotion>
                                  </p:childTnLst>
                                </p:cTn>
                              </p:par>
                              <p:par>
                                <p:cTn id="15" presetID="63" presetClass="path" presetSubtype="0" accel="50000" decel="50000" fill="hold" grpId="0" nodeType="withEffect">
                                  <p:stCondLst>
                                    <p:cond delay="0"/>
                                  </p:stCondLst>
                                  <p:childTnLst>
                                    <p:animMotion origin="layout" path="M -1.11111E-6 -2.96296E-6 L 0.58247 0.04723 " pathEditMode="relative" rAng="0" ptsTypes="AA">
                                      <p:cBhvr>
                                        <p:cTn id="16" dur="2000" fill="hold"/>
                                        <p:tgtEl>
                                          <p:spTgt spid="24"/>
                                        </p:tgtEl>
                                        <p:attrNameLst>
                                          <p:attrName>ppt_x</p:attrName>
                                          <p:attrName>ppt_y</p:attrName>
                                        </p:attrNameLst>
                                      </p:cBhvr>
                                      <p:rCtr x="29115" y="2361"/>
                                    </p:animMotion>
                                  </p:childTnLst>
                                </p:cTn>
                              </p:par>
                              <p:par>
                                <p:cTn id="17" presetID="63" presetClass="path" presetSubtype="0" accel="50000" decel="50000" fill="hold" grpId="0" nodeType="withEffect">
                                  <p:stCondLst>
                                    <p:cond delay="0"/>
                                  </p:stCondLst>
                                  <p:childTnLst>
                                    <p:animMotion origin="layout" path="M -5.55112E-17 -2.96296E-6 L 0.60608 -0.00694 " pathEditMode="relative" rAng="0" ptsTypes="AA">
                                      <p:cBhvr>
                                        <p:cTn id="18" dur="2000" fill="hold"/>
                                        <p:tgtEl>
                                          <p:spTgt spid="28"/>
                                        </p:tgtEl>
                                        <p:attrNameLst>
                                          <p:attrName>ppt_x</p:attrName>
                                          <p:attrName>ppt_y</p:attrName>
                                        </p:attrNameLst>
                                      </p:cBhvr>
                                      <p:rCtr x="30295" y="-347"/>
                                    </p:animMotion>
                                  </p:childTnLst>
                                </p:cTn>
                              </p:par>
                              <p:par>
                                <p:cTn id="19" presetID="63" presetClass="path" presetSubtype="0" accel="50000" decel="50000" fill="hold" grpId="0" nodeType="withEffect">
                                  <p:stCondLst>
                                    <p:cond delay="0"/>
                                  </p:stCondLst>
                                  <p:childTnLst>
                                    <p:animMotion origin="layout" path="M -1.11111E-6 1.11022E-16 L 0.58247 -0.11273 " pathEditMode="relative" rAng="0" ptsTypes="AA">
                                      <p:cBhvr>
                                        <p:cTn id="20" dur="2000" fill="hold"/>
                                        <p:tgtEl>
                                          <p:spTgt spid="27"/>
                                        </p:tgtEl>
                                        <p:attrNameLst>
                                          <p:attrName>ppt_x</p:attrName>
                                          <p:attrName>ppt_y</p:attrName>
                                        </p:attrNameLst>
                                      </p:cBhvr>
                                      <p:rCtr x="29115" y="-5648"/>
                                    </p:animMotion>
                                  </p:childTnLst>
                                </p:cTn>
                              </p:par>
                              <p:par>
                                <p:cTn id="21" presetID="63" presetClass="path" presetSubtype="0" accel="50000" decel="50000" fill="hold" grpId="0" nodeType="withEffect">
                                  <p:stCondLst>
                                    <p:cond delay="0"/>
                                  </p:stCondLst>
                                  <p:childTnLst>
                                    <p:animMotion origin="layout" path="M -2.77778E-6 1.11022E-16 L 0.60643 -0.11273 " pathEditMode="relative" rAng="0" ptsTypes="AA">
                                      <p:cBhvr>
                                        <p:cTn id="22" dur="2000" fill="hold"/>
                                        <p:tgtEl>
                                          <p:spTgt spid="30"/>
                                        </p:tgtEl>
                                        <p:attrNameLst>
                                          <p:attrName>ppt_x</p:attrName>
                                          <p:attrName>ppt_y</p:attrName>
                                        </p:attrNameLst>
                                      </p:cBhvr>
                                      <p:rCtr x="30312" y="-5648"/>
                                    </p:animMotion>
                                  </p:childTnLst>
                                </p:cTn>
                              </p:par>
                              <p:par>
                                <p:cTn id="23" presetID="63" presetClass="path" presetSubtype="0" accel="50000" decel="50000" fill="hold" grpId="0" nodeType="withEffect">
                                  <p:stCondLst>
                                    <p:cond delay="0"/>
                                  </p:stCondLst>
                                  <p:childTnLst>
                                    <p:animMotion origin="layout" path="M -2.77778E-6 -3.33333E-6 L 0.60643 -0.15231 " pathEditMode="relative" rAng="0" ptsTypes="AA">
                                      <p:cBhvr>
                                        <p:cTn id="24" dur="2000" fill="hold"/>
                                        <p:tgtEl>
                                          <p:spTgt spid="29"/>
                                        </p:tgtEl>
                                        <p:attrNameLst>
                                          <p:attrName>ppt_x</p:attrName>
                                          <p:attrName>ppt_y</p:attrName>
                                        </p:attrNameLst>
                                      </p:cBhvr>
                                      <p:rCtr x="30312" y="-7616"/>
                                    </p:animMotion>
                                  </p:childTnLst>
                                </p:cTn>
                              </p:par>
                              <p:par>
                                <p:cTn id="25" presetID="10" presetClass="exit" presetSubtype="0" fill="hold" grpId="1" nodeType="withEffect">
                                  <p:stCondLst>
                                    <p:cond delay="0"/>
                                  </p:stCondLst>
                                  <p:childTnLst>
                                    <p:animEffect transition="out" filter="fade">
                                      <p:cBhvr>
                                        <p:cTn id="26" dur="2000"/>
                                        <p:tgtEl>
                                          <p:spTgt spid="22"/>
                                        </p:tgtEl>
                                      </p:cBhvr>
                                    </p:animEffect>
                                    <p:set>
                                      <p:cBhvr>
                                        <p:cTn id="27" dur="1" fill="hold">
                                          <p:stCondLst>
                                            <p:cond delay="1999"/>
                                          </p:stCondLst>
                                        </p:cTn>
                                        <p:tgtEl>
                                          <p:spTgt spid="2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08"/>
                                        </p:tgtEl>
                                      </p:cBhvr>
                                    </p:animEffect>
                                    <p:set>
                                      <p:cBhvr>
                                        <p:cTn id="30" dur="1" fill="hold">
                                          <p:stCondLst>
                                            <p:cond delay="1999"/>
                                          </p:stCondLst>
                                        </p:cTn>
                                        <p:tgtEl>
                                          <p:spTgt spid="10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25"/>
                                        </p:tgtEl>
                                      </p:cBhvr>
                                    </p:animEffect>
                                    <p:set>
                                      <p:cBhvr>
                                        <p:cTn id="33" dur="1" fill="hold">
                                          <p:stCondLst>
                                            <p:cond delay="19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3"/>
                                        </p:tgtEl>
                                      </p:cBhvr>
                                    </p:animEffect>
                                    <p:set>
                                      <p:cBhvr>
                                        <p:cTn id="36" dur="1" fill="hold">
                                          <p:stCondLst>
                                            <p:cond delay="19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26"/>
                                        </p:tgtEl>
                                      </p:cBhvr>
                                    </p:animEffect>
                                    <p:set>
                                      <p:cBhvr>
                                        <p:cTn id="39" dur="1" fill="hold">
                                          <p:stCondLst>
                                            <p:cond delay="1999"/>
                                          </p:stCondLst>
                                        </p:cTn>
                                        <p:tgtEl>
                                          <p:spTgt spid="2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24"/>
                                        </p:tgtEl>
                                      </p:cBhvr>
                                    </p:animEffect>
                                    <p:set>
                                      <p:cBhvr>
                                        <p:cTn id="42" dur="1" fill="hold">
                                          <p:stCondLst>
                                            <p:cond delay="1999"/>
                                          </p:stCondLst>
                                        </p:cTn>
                                        <p:tgtEl>
                                          <p:spTgt spid="2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8"/>
                                        </p:tgtEl>
                                      </p:cBhvr>
                                    </p:animEffect>
                                    <p:set>
                                      <p:cBhvr>
                                        <p:cTn id="45" dur="1" fill="hold">
                                          <p:stCondLst>
                                            <p:cond delay="19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27"/>
                                        </p:tgtEl>
                                      </p:cBhvr>
                                    </p:animEffect>
                                    <p:set>
                                      <p:cBhvr>
                                        <p:cTn id="48" dur="1" fill="hold">
                                          <p:stCondLst>
                                            <p:cond delay="1999"/>
                                          </p:stCondLst>
                                        </p:cTn>
                                        <p:tgtEl>
                                          <p:spTgt spid="2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30"/>
                                        </p:tgtEl>
                                      </p:cBhvr>
                                    </p:animEffect>
                                    <p:set>
                                      <p:cBhvr>
                                        <p:cTn id="51" dur="1" fill="hold">
                                          <p:stCondLst>
                                            <p:cond delay="1999"/>
                                          </p:stCondLst>
                                        </p:cTn>
                                        <p:tgtEl>
                                          <p:spTgt spid="3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29"/>
                                        </p:tgtEl>
                                      </p:cBhvr>
                                    </p:animEffect>
                                    <p:set>
                                      <p:cBhvr>
                                        <p:cTn id="54" dur="1" fill="hold">
                                          <p:stCondLst>
                                            <p:cond delay="1999"/>
                                          </p:stCondLst>
                                        </p:cTn>
                                        <p:tgtEl>
                                          <p:spTgt spid="29"/>
                                        </p:tgtEl>
                                        <p:attrNameLst>
                                          <p:attrName>style.visibility</p:attrName>
                                        </p:attrNameLst>
                                      </p:cBhvr>
                                      <p:to>
                                        <p:strVal val="hidden"/>
                                      </p:to>
                                    </p:set>
                                  </p:childTnLst>
                                </p:cTn>
                              </p:par>
                              <p:par>
                                <p:cTn id="55" presetID="53" presetClass="entr" presetSubtype="16" fill="hold" nodeType="withEffect">
                                  <p:stCondLst>
                                    <p:cond delay="1000"/>
                                  </p:stCondLst>
                                  <p:childTnLst>
                                    <p:set>
                                      <p:cBhvr>
                                        <p:cTn id="56" dur="1" fill="hold">
                                          <p:stCondLst>
                                            <p:cond delay="0"/>
                                          </p:stCondLst>
                                        </p:cTn>
                                        <p:tgtEl>
                                          <p:spTgt spid="2050"/>
                                        </p:tgtEl>
                                        <p:attrNameLst>
                                          <p:attrName>style.visibility</p:attrName>
                                        </p:attrNameLst>
                                      </p:cBhvr>
                                      <p:to>
                                        <p:strVal val="visible"/>
                                      </p:to>
                                    </p:set>
                                    <p:anim calcmode="lin" valueType="num">
                                      <p:cBhvr>
                                        <p:cTn id="57" dur="1000" fill="hold"/>
                                        <p:tgtEl>
                                          <p:spTgt spid="2050"/>
                                        </p:tgtEl>
                                        <p:attrNameLst>
                                          <p:attrName>ppt_w</p:attrName>
                                        </p:attrNameLst>
                                      </p:cBhvr>
                                      <p:tavLst>
                                        <p:tav tm="0">
                                          <p:val>
                                            <p:fltVal val="0"/>
                                          </p:val>
                                        </p:tav>
                                        <p:tav tm="100000">
                                          <p:val>
                                            <p:strVal val="#ppt_w"/>
                                          </p:val>
                                        </p:tav>
                                      </p:tavLst>
                                    </p:anim>
                                    <p:anim calcmode="lin" valueType="num">
                                      <p:cBhvr>
                                        <p:cTn id="58" dur="1000" fill="hold"/>
                                        <p:tgtEl>
                                          <p:spTgt spid="2050"/>
                                        </p:tgtEl>
                                        <p:attrNameLst>
                                          <p:attrName>ppt_h</p:attrName>
                                        </p:attrNameLst>
                                      </p:cBhvr>
                                      <p:tavLst>
                                        <p:tav tm="0">
                                          <p:val>
                                            <p:fltVal val="0"/>
                                          </p:val>
                                        </p:tav>
                                        <p:tav tm="100000">
                                          <p:val>
                                            <p:strVal val="#ppt_h"/>
                                          </p:val>
                                        </p:tav>
                                      </p:tavLst>
                                    </p:anim>
                                    <p:animEffect transition="in" filter="fade">
                                      <p:cBhvr>
                                        <p:cTn id="5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25" grpId="0" animBg="1"/>
      <p:bldP spid="25" grpId="1" animBg="1"/>
      <p:bldP spid="26" grpId="0" animBg="1"/>
      <p:bldP spid="26" grpId="1" animBg="1"/>
      <p:bldP spid="27" grpId="0" animBg="1"/>
      <p:bldP spid="27" grpId="1" animBg="1"/>
      <p:bldP spid="22" grpId="0" animBg="1"/>
      <p:bldP spid="22" grpId="1" animBg="1"/>
      <p:bldP spid="23" grpId="0" animBg="1"/>
      <p:bldP spid="23" grpId="1" animBg="1"/>
      <p:bldP spid="24" grpId="0" animBg="1"/>
      <p:bldP spid="24" grpId="1" animBg="1"/>
      <p:bldP spid="28" grpId="0" animBg="1"/>
      <p:bldP spid="28"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group present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456" y="2636912"/>
            <a:ext cx="3886544" cy="388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95536" y="2060848"/>
            <a:ext cx="6768752" cy="3849291"/>
          </a:xfrm>
        </p:spPr>
        <p:txBody>
          <a:bodyPr>
            <a:normAutofit/>
          </a:bodyPr>
          <a:lstStyle/>
          <a:p>
            <a:r>
              <a:rPr lang="en-US" dirty="0" smtClean="0"/>
              <a:t>Introduction/Background</a:t>
            </a:r>
          </a:p>
          <a:p>
            <a:r>
              <a:rPr lang="en-US" dirty="0" smtClean="0"/>
              <a:t>Global and APAC Implementation</a:t>
            </a:r>
          </a:p>
          <a:p>
            <a:r>
              <a:rPr lang="en-US" dirty="0" smtClean="0"/>
              <a:t>PBN and the ASBUs</a:t>
            </a:r>
          </a:p>
          <a:p>
            <a:r>
              <a:rPr lang="en-US" dirty="0" smtClean="0"/>
              <a:t>ICAO </a:t>
            </a:r>
            <a:r>
              <a:rPr lang="en-US" dirty="0" smtClean="0"/>
              <a:t>Initiatives</a:t>
            </a:r>
          </a:p>
          <a:p>
            <a:r>
              <a:rPr lang="en-US" dirty="0" smtClean="0"/>
              <a:t>Summary</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669639">
            <a:off x="7452320" y="4304815"/>
            <a:ext cx="1224136" cy="311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620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a:t>
            </a:r>
            <a:r>
              <a:rPr lang="en-US" dirty="0" err="1" smtClean="0"/>
              <a:t>Programme</a:t>
            </a:r>
            <a:r>
              <a:rPr lang="en-US" dirty="0" smtClean="0"/>
              <a:t> Office</a:t>
            </a:r>
            <a:endParaRPr lang="en-GB" dirty="0"/>
          </a:p>
        </p:txBody>
      </p:sp>
      <p:sp>
        <p:nvSpPr>
          <p:cNvPr id="3" name="Content Placeholder 2"/>
          <p:cNvSpPr>
            <a:spLocks noGrp="1"/>
          </p:cNvSpPr>
          <p:nvPr>
            <p:ph idx="1"/>
          </p:nvPr>
        </p:nvSpPr>
        <p:spPr>
          <a:xfrm>
            <a:off x="395536" y="1988840"/>
            <a:ext cx="8438120" cy="4392488"/>
          </a:xfrm>
        </p:spPr>
        <p:txBody>
          <a:bodyPr>
            <a:normAutofit fontScale="62500" lnSpcReduction="20000"/>
          </a:bodyPr>
          <a:lstStyle/>
          <a:p>
            <a:r>
              <a:rPr lang="en-US" dirty="0" smtClean="0"/>
              <a:t>Officially established 1</a:t>
            </a:r>
            <a:r>
              <a:rPr lang="en-US" baseline="30000" dirty="0" smtClean="0"/>
              <a:t>st</a:t>
            </a:r>
            <a:r>
              <a:rPr lang="en-US" dirty="0" smtClean="0"/>
              <a:t> October 2014</a:t>
            </a:r>
          </a:p>
          <a:p>
            <a:endParaRPr lang="en-US" dirty="0" smtClean="0"/>
          </a:p>
          <a:p>
            <a:r>
              <a:rPr lang="en-US" dirty="0" smtClean="0"/>
              <a:t>Responsible for the global coordination of the PBN </a:t>
            </a:r>
            <a:r>
              <a:rPr lang="en-US" dirty="0" err="1" smtClean="0"/>
              <a:t>Programme</a:t>
            </a:r>
            <a:endParaRPr lang="en-US" dirty="0" smtClean="0"/>
          </a:p>
          <a:p>
            <a:endParaRPr lang="en-US" dirty="0"/>
          </a:p>
          <a:p>
            <a:pPr lvl="1"/>
            <a:r>
              <a:rPr lang="en-US" dirty="0" smtClean="0"/>
              <a:t>Act as ICAO’s PBN focal point</a:t>
            </a:r>
          </a:p>
          <a:p>
            <a:pPr lvl="1"/>
            <a:endParaRPr lang="en-US" dirty="0" smtClean="0"/>
          </a:p>
          <a:p>
            <a:pPr lvl="1"/>
            <a:r>
              <a:rPr lang="en-US" dirty="0" smtClean="0"/>
              <a:t>Develop the PBN Standards and other required guidance material </a:t>
            </a:r>
          </a:p>
          <a:p>
            <a:pPr lvl="1"/>
            <a:endParaRPr lang="en-US" dirty="0" smtClean="0"/>
          </a:p>
          <a:p>
            <a:pPr lvl="1"/>
            <a:r>
              <a:rPr lang="en-US" dirty="0" smtClean="0"/>
              <a:t>Coordinate with ICAO Regions to ensure consistent and expeditious </a:t>
            </a:r>
            <a:r>
              <a:rPr lang="en-US" dirty="0" smtClean="0"/>
              <a:t>implementation</a:t>
            </a:r>
          </a:p>
          <a:p>
            <a:pPr lvl="1"/>
            <a:endParaRPr lang="en-US" dirty="0"/>
          </a:p>
          <a:p>
            <a:pPr lvl="1"/>
            <a:r>
              <a:rPr lang="en-US" dirty="0" smtClean="0"/>
              <a:t>Monitor </a:t>
            </a:r>
            <a:r>
              <a:rPr lang="en-US" dirty="0"/>
              <a:t>the global implementation of PBN</a:t>
            </a:r>
            <a:endParaRPr lang="en-GB" dirty="0"/>
          </a:p>
          <a:p>
            <a:pPr lvl="1"/>
            <a:endParaRPr lang="en-US" dirty="0" smtClean="0"/>
          </a:p>
          <a:p>
            <a:pPr lvl="1"/>
            <a:endParaRPr lang="en-US" dirty="0" smtClean="0"/>
          </a:p>
          <a:p>
            <a:pPr lvl="1"/>
            <a:r>
              <a:rPr lang="en-US" dirty="0" smtClean="0"/>
              <a:t>Develop PBN Products and Services</a:t>
            </a:r>
          </a:p>
          <a:p>
            <a:pPr lvl="1"/>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PMO ORGANIZATION</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1577636"/>
              </p:ext>
            </p:extLst>
          </p:nvPr>
        </p:nvGraphicFramePr>
        <p:xfrm>
          <a:off x="467544" y="1124744"/>
          <a:ext cx="8229600" cy="46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23528" y="5278998"/>
            <a:ext cx="2520280" cy="120032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FLOPSP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PLT TRG CBT</a:t>
            </a:r>
          </a:p>
          <a:p>
            <a:pPr marL="285750" indent="-285750">
              <a:buFont typeface="Arial" panose="020B0604020202020204" pitchFamily="34" charset="0"/>
              <a:buChar char="•"/>
            </a:pPr>
            <a:r>
              <a:rPr lang="en-US" sz="1400" dirty="0" smtClean="0"/>
              <a:t>PBNSG</a:t>
            </a:r>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a:t>
            </a:r>
          </a:p>
          <a:p>
            <a:pPr marL="285750" indent="-285750">
              <a:buFont typeface="Arial" panose="020B0604020202020204" pitchFamily="34" charset="0"/>
              <a:buChar char="•"/>
            </a:pPr>
            <a:r>
              <a:rPr lang="en-US" sz="1400" dirty="0" smtClean="0"/>
              <a:t>PBN Ops Approval  </a:t>
            </a:r>
            <a:r>
              <a:rPr lang="en-US" sz="1600" dirty="0" smtClean="0"/>
              <a:t> </a:t>
            </a:r>
            <a:endParaRPr lang="en-CA" sz="1600" dirty="0"/>
          </a:p>
        </p:txBody>
      </p:sp>
      <p:sp>
        <p:nvSpPr>
          <p:cNvPr id="8" name="TextBox 7"/>
          <p:cNvSpPr txBox="1"/>
          <p:nvPr/>
        </p:nvSpPr>
        <p:spPr>
          <a:xfrm>
            <a:off x="2555776" y="5306816"/>
            <a:ext cx="1800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IFPP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II</a:t>
            </a:r>
          </a:p>
          <a:p>
            <a:pPr marL="285750" indent="-285750">
              <a:buFont typeface="Arial" panose="020B0604020202020204" pitchFamily="34" charset="0"/>
              <a:buChar char="•"/>
            </a:pPr>
            <a:r>
              <a:rPr lang="en-US" sz="1400" dirty="0" smtClean="0"/>
              <a:t>Web-sites</a:t>
            </a:r>
          </a:p>
          <a:p>
            <a:pPr marL="285750" indent="-285750">
              <a:buFont typeface="Arial" panose="020B0604020202020204" pitchFamily="34" charset="0"/>
              <a:buChar char="•"/>
            </a:pPr>
            <a:r>
              <a:rPr lang="en-US" sz="1400" dirty="0" smtClean="0"/>
              <a:t>PBN Data</a:t>
            </a:r>
            <a:endParaRPr lang="en-CA" sz="1400" dirty="0"/>
          </a:p>
        </p:txBody>
      </p:sp>
      <p:sp>
        <p:nvSpPr>
          <p:cNvPr id="9" name="TextBox 8"/>
          <p:cNvSpPr txBox="1"/>
          <p:nvPr/>
        </p:nvSpPr>
        <p:spPr>
          <a:xfrm>
            <a:off x="6876256" y="5287636"/>
            <a:ext cx="226774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Business Plan</a:t>
            </a:r>
          </a:p>
          <a:p>
            <a:pPr marL="285750" indent="-285750">
              <a:buFont typeface="Arial" panose="020B0604020202020204" pitchFamily="34" charset="0"/>
              <a:buChar char="•"/>
            </a:pPr>
            <a:r>
              <a:rPr lang="en-US" sz="1400" dirty="0" smtClean="0"/>
              <a:t>PBN Marketing</a:t>
            </a:r>
          </a:p>
        </p:txBody>
      </p:sp>
      <p:sp>
        <p:nvSpPr>
          <p:cNvPr id="10" name="TextBox 9"/>
          <p:cNvSpPr txBox="1"/>
          <p:nvPr/>
        </p:nvSpPr>
        <p:spPr>
          <a:xfrm>
            <a:off x="4644008" y="5306815"/>
            <a:ext cx="234026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Endorsements</a:t>
            </a:r>
          </a:p>
          <a:p>
            <a:pPr marL="285750" indent="-285750">
              <a:buFont typeface="Arial" panose="020B0604020202020204" pitchFamily="34" charset="0"/>
              <a:buChar char="•"/>
            </a:pPr>
            <a:r>
              <a:rPr lang="en-US" sz="1400" dirty="0" smtClean="0"/>
              <a:t>Business Plan support</a:t>
            </a:r>
          </a:p>
          <a:p>
            <a:pPr marL="285750" indent="-285750">
              <a:buFont typeface="Arial" panose="020B0604020202020204" pitchFamily="34" charset="0"/>
              <a:buChar char="•"/>
            </a:pPr>
            <a:r>
              <a:rPr lang="en-US" sz="1400" dirty="0" smtClean="0"/>
              <a:t>Reports</a:t>
            </a:r>
          </a:p>
          <a:p>
            <a:pPr marL="285750" indent="-285750">
              <a:buFont typeface="Arial" panose="020B0604020202020204" pitchFamily="34" charset="0"/>
              <a:buChar char="•"/>
            </a:pPr>
            <a:r>
              <a:rPr lang="en-US" sz="1400" dirty="0" smtClean="0"/>
              <a:t>TRG (General)</a:t>
            </a:r>
          </a:p>
          <a:p>
            <a:pPr marL="285750" indent="-285750">
              <a:buFont typeface="Arial" panose="020B0604020202020204" pitchFamily="34" charset="0"/>
              <a:buChar char="•"/>
            </a:pPr>
            <a:r>
              <a:rPr lang="en-US" sz="1400" dirty="0" smtClean="0"/>
              <a:t>SME Input </a:t>
            </a:r>
            <a:endParaRPr lang="en-CA" sz="1400" dirty="0"/>
          </a:p>
        </p:txBody>
      </p:sp>
      <p:sp>
        <p:nvSpPr>
          <p:cNvPr id="11" name="TextBox 10"/>
          <p:cNvSpPr txBox="1"/>
          <p:nvPr/>
        </p:nvSpPr>
        <p:spPr>
          <a:xfrm>
            <a:off x="5652120" y="1700808"/>
            <a:ext cx="316835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t>Programme</a:t>
            </a:r>
            <a:r>
              <a:rPr lang="en-US" sz="1400" dirty="0" smtClean="0"/>
              <a:t> Planning and oversight</a:t>
            </a:r>
          </a:p>
          <a:p>
            <a:pPr marL="285750" indent="-285750">
              <a:buFont typeface="Arial" panose="020B0604020202020204" pitchFamily="34" charset="0"/>
              <a:buChar char="•"/>
            </a:pPr>
            <a:r>
              <a:rPr lang="en-US" sz="1400" dirty="0" smtClean="0"/>
              <a:t>FPP Oversight/Coordination</a:t>
            </a:r>
          </a:p>
          <a:p>
            <a:pPr marL="285750" indent="-285750">
              <a:buFont typeface="Arial" panose="020B0604020202020204" pitchFamily="34" charset="0"/>
              <a:buChar char="•"/>
            </a:pPr>
            <a:r>
              <a:rPr lang="en-US" sz="1400" dirty="0" smtClean="0"/>
              <a:t>Budget Management</a:t>
            </a:r>
          </a:p>
          <a:p>
            <a:pPr marL="285750" indent="-285750">
              <a:buFont typeface="Arial" panose="020B0604020202020204" pitchFamily="34" charset="0"/>
              <a:buChar char="•"/>
            </a:pPr>
            <a:r>
              <a:rPr lang="en-US" sz="1400" dirty="0" smtClean="0"/>
              <a:t>Section/agency  liaison</a:t>
            </a:r>
          </a:p>
        </p:txBody>
      </p:sp>
      <p:sp>
        <p:nvSpPr>
          <p:cNvPr id="12" name="TextBox 11"/>
          <p:cNvSpPr txBox="1"/>
          <p:nvPr/>
        </p:nvSpPr>
        <p:spPr>
          <a:xfrm>
            <a:off x="607492" y="3024247"/>
            <a:ext cx="17898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Administration</a:t>
            </a:r>
          </a:p>
          <a:p>
            <a:pPr marL="285750" indent="-285750">
              <a:buFont typeface="Arial" panose="020B0604020202020204" pitchFamily="34" charset="0"/>
              <a:buChar char="•"/>
            </a:pPr>
            <a:r>
              <a:rPr lang="en-US" sz="1400" dirty="0" smtClean="0"/>
              <a:t>Record/File Management</a:t>
            </a: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215008"/>
          </a:xfrm>
        </p:spPr>
        <p:txBody>
          <a:bodyPr/>
          <a:lstStyle/>
          <a:p>
            <a:r>
              <a:rPr lang="en-US" dirty="0" smtClean="0"/>
              <a:t>Implementation Concerns</a:t>
            </a:r>
            <a:endParaRPr lang="en-CA" dirty="0"/>
          </a:p>
        </p:txBody>
      </p:sp>
      <p:sp>
        <p:nvSpPr>
          <p:cNvPr id="3" name="Content Placeholder 2"/>
          <p:cNvSpPr>
            <a:spLocks noGrp="1"/>
          </p:cNvSpPr>
          <p:nvPr>
            <p:ph idx="1"/>
          </p:nvPr>
        </p:nvSpPr>
        <p:spPr>
          <a:xfrm>
            <a:off x="269875" y="1916831"/>
            <a:ext cx="3466728" cy="5112569"/>
          </a:xfrm>
        </p:spPr>
        <p:txBody>
          <a:bodyPr>
            <a:normAutofit fontScale="47500" lnSpcReduction="20000"/>
          </a:bodyPr>
          <a:lstStyle/>
          <a:p>
            <a:r>
              <a:rPr lang="en-US" dirty="0" smtClean="0"/>
              <a:t>Runway excursions</a:t>
            </a:r>
          </a:p>
          <a:p>
            <a:endParaRPr lang="en-US" dirty="0" smtClean="0"/>
          </a:p>
          <a:p>
            <a:r>
              <a:rPr lang="en-US" dirty="0" smtClean="0"/>
              <a:t>CFIT</a:t>
            </a:r>
          </a:p>
          <a:p>
            <a:endParaRPr lang="en-US" dirty="0"/>
          </a:p>
          <a:p>
            <a:r>
              <a:rPr lang="en-US" dirty="0" smtClean="0"/>
              <a:t>Unstable approaches</a:t>
            </a:r>
          </a:p>
          <a:p>
            <a:endParaRPr lang="en-US" dirty="0" smtClean="0"/>
          </a:p>
          <a:p>
            <a:r>
              <a:rPr lang="en-US" dirty="0" smtClean="0"/>
              <a:t>Lack of procedures with vertical guidance (APV)</a:t>
            </a:r>
          </a:p>
          <a:p>
            <a:endParaRPr lang="en-US" dirty="0" smtClean="0"/>
          </a:p>
          <a:p>
            <a:r>
              <a:rPr lang="en-US" dirty="0" smtClean="0"/>
              <a:t>Lack of State PBN Implementation Plans</a:t>
            </a:r>
          </a:p>
          <a:p>
            <a:endParaRPr lang="en-US" dirty="0" smtClean="0"/>
          </a:p>
          <a:p>
            <a:r>
              <a:rPr lang="en-US" dirty="0" smtClean="0"/>
              <a:t>Non-compliance with meeting A37-11 targets</a:t>
            </a:r>
          </a:p>
          <a:p>
            <a:endParaRPr lang="en-US" dirty="0"/>
          </a:p>
          <a:p>
            <a:r>
              <a:rPr lang="en-US" dirty="0" smtClean="0"/>
              <a:t>Air Operators not PBN equipped</a:t>
            </a:r>
          </a:p>
          <a:p>
            <a:endParaRPr lang="en-US" dirty="0"/>
          </a:p>
          <a:p>
            <a:r>
              <a:rPr lang="en-US" dirty="0" smtClean="0"/>
              <a:t>Delays in granting PBN Ops Approvals </a:t>
            </a: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cponline.thecanadianpress.com/graphics/2015/static/cp-halifax-hard-landing-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4650"/>
          <a:stretch/>
        </p:blipFill>
        <p:spPr bwMode="auto">
          <a:xfrm>
            <a:off x="4716017" y="4094717"/>
            <a:ext cx="4427984" cy="24357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air canada crash halifax"/>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1814364"/>
            <a:ext cx="4392487" cy="2280355"/>
          </a:xfrm>
          <a:prstGeom prst="rect">
            <a:avLst/>
          </a:prstGeom>
        </p:spPr>
      </p:pic>
    </p:spTree>
    <p:extLst>
      <p:ext uri="{BB962C8B-B14F-4D97-AF65-F5344CB8AC3E}">
        <p14:creationId xmlns:p14="http://schemas.microsoft.com/office/powerpoint/2010/main" val="3746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528"/>
          <a:stretch/>
        </p:blipFill>
        <p:spPr>
          <a:xfrm>
            <a:off x="1619672" y="2218418"/>
            <a:ext cx="5904656" cy="4306926"/>
          </a:xfrm>
          <a:prstGeom prst="rect">
            <a:avLst/>
          </a:prstGeom>
        </p:spPr>
      </p:pic>
      <p:sp>
        <p:nvSpPr>
          <p:cNvPr id="2" name="Title 1"/>
          <p:cNvSpPr>
            <a:spLocks noGrp="1"/>
          </p:cNvSpPr>
          <p:nvPr>
            <p:ph type="title"/>
          </p:nvPr>
        </p:nvSpPr>
        <p:spPr>
          <a:xfrm>
            <a:off x="0" y="908720"/>
            <a:ext cx="9144000" cy="1152128"/>
          </a:xfrm>
        </p:spPr>
        <p:txBody>
          <a:bodyPr/>
          <a:lstStyle/>
          <a:p>
            <a:r>
              <a:rPr lang="en-US" dirty="0" smtClean="0"/>
              <a:t>What has ICAO done to help  States with implementation? . . .</a:t>
            </a:r>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2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RO’s</a:t>
            </a:r>
            <a:endParaRPr lang="en-GB" dirty="0"/>
          </a:p>
        </p:txBody>
      </p:sp>
      <p:sp>
        <p:nvSpPr>
          <p:cNvPr id="3" name="Content Placeholder 2"/>
          <p:cNvSpPr>
            <a:spLocks noGrp="1"/>
          </p:cNvSpPr>
          <p:nvPr>
            <p:ph idx="1"/>
          </p:nvPr>
        </p:nvSpPr>
        <p:spPr>
          <a:xfrm>
            <a:off x="457200" y="1772816"/>
            <a:ext cx="8229600" cy="4353347"/>
          </a:xfrm>
        </p:spPr>
        <p:txBody>
          <a:bodyPr/>
          <a:lstStyle/>
          <a:p>
            <a:r>
              <a:rPr lang="en-US" dirty="0" smtClean="0"/>
              <a:t>PBN Focal points</a:t>
            </a:r>
          </a:p>
          <a:p>
            <a:r>
              <a:rPr lang="en-US" dirty="0" smtClean="0"/>
              <a:t>PBN TF’s, ICGs – awareness and coordination among States </a:t>
            </a:r>
          </a:p>
          <a:p>
            <a:r>
              <a:rPr lang="en-US" dirty="0" smtClean="0"/>
              <a:t>Implementation Projects</a:t>
            </a:r>
          </a:p>
          <a:p>
            <a:r>
              <a:rPr lang="en-US" dirty="0" smtClean="0"/>
              <a:t>Go-Teams</a:t>
            </a:r>
          </a:p>
          <a:p>
            <a:r>
              <a:rPr lang="en-US" dirty="0" smtClean="0"/>
              <a:t>Symposia</a:t>
            </a:r>
            <a:endParaRPr lang="en-US" dirty="0"/>
          </a:p>
          <a:p>
            <a:endParaRPr lang="en-GB" dirty="0"/>
          </a:p>
        </p:txBody>
      </p:sp>
      <p:pic>
        <p:nvPicPr>
          <p:cNvPr id="1026" name="Picture 2" descr="https://encrypted-tbn3.gstatic.com/images?q=tbn:ANd9GcSXxYAWcPeTLCP3rApZvrnmzorsvlPBQoivvwL_ZdfoJIYj7T_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7072"/>
            <a:ext cx="4562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2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936104"/>
          </a:xfrm>
        </p:spPr>
        <p:txBody>
          <a:bodyPr/>
          <a:lstStyle/>
          <a:p>
            <a:r>
              <a:rPr lang="en-US" dirty="0" smtClean="0"/>
              <a:t>Flight Procedures </a:t>
            </a:r>
            <a:r>
              <a:rPr lang="en-US" dirty="0" err="1" smtClean="0"/>
              <a:t>Programme</a:t>
            </a:r>
            <a:r>
              <a:rPr lang="en-US" dirty="0" smtClean="0"/>
              <a:t> (FPP)</a:t>
            </a:r>
            <a:endParaRPr lang="en-GB" dirty="0"/>
          </a:p>
        </p:txBody>
      </p:sp>
      <p:sp>
        <p:nvSpPr>
          <p:cNvPr id="3" name="Content Placeholder 2"/>
          <p:cNvSpPr>
            <a:spLocks noGrp="1"/>
          </p:cNvSpPr>
          <p:nvPr>
            <p:ph idx="1"/>
          </p:nvPr>
        </p:nvSpPr>
        <p:spPr>
          <a:xfrm>
            <a:off x="457200" y="2348880"/>
            <a:ext cx="3970784" cy="3960440"/>
          </a:xfrm>
        </p:spPr>
        <p:txBody>
          <a:bodyPr>
            <a:normAutofit fontScale="92500" lnSpcReduction="20000"/>
          </a:bodyPr>
          <a:lstStyle/>
          <a:p>
            <a:r>
              <a:rPr lang="en-US" sz="2400" dirty="0" smtClean="0">
                <a:latin typeface="+mn-lt"/>
              </a:rPr>
              <a:t>Beijing, China</a:t>
            </a:r>
          </a:p>
          <a:p>
            <a:pPr lvl="1"/>
            <a:r>
              <a:rPr lang="en-US" sz="2000" dirty="0" smtClean="0">
                <a:latin typeface="+mn-lt"/>
              </a:rPr>
              <a:t>Upgraded to Regional Sub-Office</a:t>
            </a:r>
          </a:p>
          <a:p>
            <a:endParaRPr lang="en-US" sz="2400" dirty="0" smtClean="0">
              <a:latin typeface="+mn-lt"/>
            </a:endParaRPr>
          </a:p>
          <a:p>
            <a:endParaRPr lang="en-US" sz="2400" dirty="0">
              <a:latin typeface="+mn-lt"/>
            </a:endParaRPr>
          </a:p>
          <a:p>
            <a:endParaRPr lang="en-US" sz="2400" dirty="0" smtClean="0">
              <a:latin typeface="+mn-lt"/>
            </a:endParaRPr>
          </a:p>
          <a:p>
            <a:r>
              <a:rPr lang="en-US" sz="2400" dirty="0" smtClean="0">
                <a:latin typeface="+mn-lt"/>
              </a:rPr>
              <a:t>Dakar, Senegal</a:t>
            </a:r>
          </a:p>
          <a:p>
            <a:pPr lvl="1"/>
            <a:r>
              <a:rPr lang="en-US" sz="2000" dirty="0" smtClean="0">
                <a:latin typeface="+mn-lt"/>
              </a:rPr>
              <a:t>FPP Office established 2014 (covers all African States)</a:t>
            </a:r>
          </a:p>
          <a:p>
            <a:endParaRPr lang="en-US" sz="2400" dirty="0" smtClean="0">
              <a:latin typeface="+mn-lt"/>
            </a:endParaRPr>
          </a:p>
          <a:p>
            <a:endParaRPr lang="en-US" sz="2400" dirty="0" smtClean="0">
              <a:latin typeface="+mn-lt"/>
            </a:endParaRPr>
          </a:p>
          <a:p>
            <a:r>
              <a:rPr lang="en-US" sz="2400" dirty="0" smtClean="0">
                <a:latin typeface="+mn-lt"/>
              </a:rPr>
              <a:t>MID Region?</a:t>
            </a:r>
            <a:endParaRPr lang="en-GB" sz="2400" dirty="0">
              <a:latin typeface="+mn-lt"/>
            </a:endParaRPr>
          </a:p>
        </p:txBody>
      </p:sp>
      <p:grpSp>
        <p:nvGrpSpPr>
          <p:cNvPr id="5" name="Group 4"/>
          <p:cNvGrpSpPr/>
          <p:nvPr/>
        </p:nvGrpSpPr>
        <p:grpSpPr>
          <a:xfrm>
            <a:off x="4283968" y="1916832"/>
            <a:ext cx="4862289" cy="2160240"/>
            <a:chOff x="1331640" y="2780928"/>
            <a:chExt cx="7416824" cy="3533051"/>
          </a:xfrm>
        </p:grpSpPr>
        <p:pic>
          <p:nvPicPr>
            <p:cNvPr id="6" name="Picture 5" descr="接待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780928"/>
              <a:ext cx="4205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HZZNK2013.03.2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3793" y="3212976"/>
              <a:ext cx="4134671" cy="310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jmacdonald\AppData\Local\Microsoft\Windows\Temporary Internet Files\Content.Outlook\CNNAH3XO\locaux Almadies 03dec2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747" y="4293096"/>
            <a:ext cx="3403649" cy="1911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4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936104"/>
          </a:xfrm>
        </p:spPr>
        <p:txBody>
          <a:bodyPr/>
          <a:lstStyle/>
          <a:p>
            <a:r>
              <a:rPr lang="en-US" dirty="0" smtClean="0"/>
              <a:t>ICAO/IATA PBN GO Teams</a:t>
            </a:r>
            <a:endParaRPr lang="en-US" dirty="0"/>
          </a:p>
        </p:txBody>
      </p:sp>
      <p:sp>
        <p:nvSpPr>
          <p:cNvPr id="3" name="Content Placeholder 2"/>
          <p:cNvSpPr>
            <a:spLocks noGrp="1"/>
          </p:cNvSpPr>
          <p:nvPr>
            <p:ph idx="1"/>
          </p:nvPr>
        </p:nvSpPr>
        <p:spPr>
          <a:xfrm>
            <a:off x="457200" y="1916832"/>
            <a:ext cx="8229600" cy="4209331"/>
          </a:xfrm>
        </p:spPr>
        <p:txBody>
          <a:bodyPr>
            <a:normAutofit fontScale="70000" lnSpcReduction="20000"/>
          </a:bodyPr>
          <a:lstStyle/>
          <a:p>
            <a:r>
              <a:rPr lang="en-US" sz="3000" dirty="0" smtClean="0">
                <a:solidFill>
                  <a:schemeClr val="tx2">
                    <a:lumMod val="75000"/>
                  </a:schemeClr>
                </a:solidFill>
                <a:latin typeface="+mn-lt"/>
              </a:rPr>
              <a:t>Expert Teams Visits to address specific implementation issues</a:t>
            </a:r>
          </a:p>
          <a:p>
            <a:pPr lvl="1"/>
            <a:r>
              <a:rPr lang="en-US" sz="2600" dirty="0" smtClean="0">
                <a:solidFill>
                  <a:schemeClr val="tx2">
                    <a:lumMod val="75000"/>
                  </a:schemeClr>
                </a:solidFill>
                <a:latin typeface="+mn-lt"/>
              </a:rPr>
              <a:t>Phase I (PBN Requirements Assessment) completed </a:t>
            </a:r>
          </a:p>
          <a:p>
            <a:pPr lvl="1"/>
            <a:r>
              <a:rPr lang="en-US" sz="2600" dirty="0" smtClean="0">
                <a:solidFill>
                  <a:schemeClr val="tx2">
                    <a:lumMod val="75000"/>
                  </a:schemeClr>
                </a:solidFill>
                <a:latin typeface="+mn-lt"/>
              </a:rPr>
              <a:t>Phase II (Airspace Design and Operations Approvals) will be completed in early July (Last visit to China)</a:t>
            </a:r>
          </a:p>
          <a:p>
            <a:pPr lvl="1"/>
            <a:endParaRPr lang="en-US" sz="2400" dirty="0">
              <a:solidFill>
                <a:schemeClr val="tx2">
                  <a:lumMod val="75000"/>
                </a:schemeClr>
              </a:solidFill>
              <a:latin typeface="+mn-lt"/>
            </a:endParaRPr>
          </a:p>
          <a:p>
            <a:r>
              <a:rPr lang="en-US" sz="3000" dirty="0" smtClean="0">
                <a:solidFill>
                  <a:schemeClr val="tx2">
                    <a:lumMod val="75000"/>
                  </a:schemeClr>
                </a:solidFill>
                <a:latin typeface="+mn-lt"/>
              </a:rPr>
              <a:t>Future ICAO Visits will be specific to address Region and/or State requirements for PBN Implementation</a:t>
            </a:r>
          </a:p>
          <a:p>
            <a:pPr lvl="1"/>
            <a:r>
              <a:rPr lang="en-US" sz="2600" dirty="0" smtClean="0">
                <a:solidFill>
                  <a:schemeClr val="tx2">
                    <a:lumMod val="75000"/>
                  </a:schemeClr>
                </a:solidFill>
                <a:latin typeface="+mn-lt"/>
              </a:rPr>
              <a:t>On request basis</a:t>
            </a:r>
          </a:p>
          <a:p>
            <a:pPr marL="457200" lvl="1" indent="0">
              <a:buNone/>
            </a:pPr>
            <a:endParaRPr lang="en-US" sz="2200" dirty="0" smtClean="0">
              <a:latin typeface="+mn-lt"/>
            </a:endParaRPr>
          </a:p>
          <a:p>
            <a:r>
              <a:rPr lang="en-US" sz="3000" dirty="0" smtClean="0">
                <a:solidFill>
                  <a:schemeClr val="tx2">
                    <a:lumMod val="75000"/>
                  </a:schemeClr>
                </a:solidFill>
                <a:latin typeface="+mn-lt"/>
              </a:rPr>
              <a:t>Focus/Services provided will be:</a:t>
            </a:r>
          </a:p>
          <a:p>
            <a:pPr lvl="1"/>
            <a:r>
              <a:rPr lang="en-US" sz="2600" dirty="0" smtClean="0">
                <a:solidFill>
                  <a:schemeClr val="tx2">
                    <a:lumMod val="75000"/>
                  </a:schemeClr>
                </a:solidFill>
                <a:latin typeface="+mn-lt"/>
              </a:rPr>
              <a:t>PBN Assessments / Gap Analysis</a:t>
            </a:r>
          </a:p>
          <a:p>
            <a:pPr lvl="1"/>
            <a:r>
              <a:rPr lang="en-US" sz="2600" dirty="0" smtClean="0">
                <a:solidFill>
                  <a:schemeClr val="tx2">
                    <a:lumMod val="75000"/>
                  </a:schemeClr>
                </a:solidFill>
                <a:latin typeface="+mn-lt"/>
              </a:rPr>
              <a:t>PBN Plan Development</a:t>
            </a:r>
          </a:p>
          <a:p>
            <a:pPr lvl="1"/>
            <a:r>
              <a:rPr lang="en-US" sz="2600" dirty="0" smtClean="0">
                <a:solidFill>
                  <a:schemeClr val="tx2">
                    <a:lumMod val="75000"/>
                  </a:schemeClr>
                </a:solidFill>
                <a:latin typeface="+mn-lt"/>
              </a:rPr>
              <a:t>Training</a:t>
            </a:r>
          </a:p>
          <a:p>
            <a:pPr lvl="1"/>
            <a:r>
              <a:rPr lang="en-US" sz="2600" dirty="0" smtClean="0">
                <a:solidFill>
                  <a:schemeClr val="tx2">
                    <a:lumMod val="75000"/>
                  </a:schemeClr>
                </a:solidFill>
                <a:latin typeface="+mn-lt"/>
              </a:rPr>
              <a:t>Implementation Assistance</a:t>
            </a:r>
            <a:endParaRPr lang="en-US" sz="2400" dirty="0" smtClean="0">
              <a:solidFill>
                <a:schemeClr val="tx2">
                  <a:lumMod val="75000"/>
                </a:schemeClr>
              </a:solidFill>
            </a:endParaRPr>
          </a:p>
          <a:p>
            <a:endParaRPr lang="en-US" dirty="0"/>
          </a:p>
        </p:txBody>
      </p:sp>
      <p:sp>
        <p:nvSpPr>
          <p:cNvPr id="4" name="TextBox 3"/>
          <p:cNvSpPr txBox="1"/>
          <p:nvPr/>
        </p:nvSpPr>
        <p:spPr>
          <a:xfrm>
            <a:off x="5380434" y="4293096"/>
            <a:ext cx="3528392" cy="2031325"/>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en-US" b="1" dirty="0" smtClean="0">
                <a:solidFill>
                  <a:schemeClr val="tx2">
                    <a:lumMod val="75000"/>
                  </a:schemeClr>
                </a:solidFill>
              </a:rPr>
              <a:t>Completed Global Visits </a:t>
            </a:r>
          </a:p>
          <a:p>
            <a:pPr algn="ctr"/>
            <a:r>
              <a:rPr lang="en-US" b="1" dirty="0" smtClean="0">
                <a:solidFill>
                  <a:schemeClr val="tx2">
                    <a:lumMod val="75000"/>
                  </a:schemeClr>
                </a:solidFill>
              </a:rPr>
              <a:t>Phase (I and II)</a:t>
            </a:r>
          </a:p>
          <a:p>
            <a:pPr algn="just"/>
            <a:r>
              <a:rPr lang="en-US" dirty="0" smtClean="0">
                <a:solidFill>
                  <a:schemeClr val="tx2">
                    <a:lumMod val="75000"/>
                  </a:schemeClr>
                </a:solidFill>
              </a:rPr>
              <a:t>Thailand (2)	UAE (2)</a:t>
            </a:r>
          </a:p>
          <a:p>
            <a:pPr algn="just"/>
            <a:r>
              <a:rPr lang="en-US" dirty="0" smtClean="0">
                <a:solidFill>
                  <a:schemeClr val="tx2">
                    <a:lumMod val="75000"/>
                  </a:schemeClr>
                </a:solidFill>
              </a:rPr>
              <a:t>Mexico		Kenya</a:t>
            </a:r>
          </a:p>
          <a:p>
            <a:pPr algn="just"/>
            <a:r>
              <a:rPr lang="en-US" dirty="0" smtClean="0">
                <a:solidFill>
                  <a:schemeClr val="tx2">
                    <a:lumMod val="75000"/>
                  </a:schemeClr>
                </a:solidFill>
              </a:rPr>
              <a:t>Germany		India</a:t>
            </a:r>
          </a:p>
          <a:p>
            <a:pPr algn="just"/>
            <a:r>
              <a:rPr lang="en-US" dirty="0" smtClean="0">
                <a:solidFill>
                  <a:schemeClr val="tx2">
                    <a:lumMod val="75000"/>
                  </a:schemeClr>
                </a:solidFill>
              </a:rPr>
              <a:t>Ecuador		Russia</a:t>
            </a:r>
          </a:p>
          <a:p>
            <a:pPr algn="just"/>
            <a:r>
              <a:rPr lang="en-US" dirty="0" smtClean="0">
                <a:solidFill>
                  <a:schemeClr val="tx2">
                    <a:lumMod val="75000"/>
                  </a:schemeClr>
                </a:solidFill>
              </a:rPr>
              <a:t>South Africa	USA (CAR/SAM) </a:t>
            </a:r>
            <a:endParaRPr lang="en-CA" dirty="0">
              <a:solidFill>
                <a:schemeClr val="tx2">
                  <a:lumMod val="75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9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9" y="946019"/>
            <a:ext cx="9142282" cy="709261"/>
          </a:xfrm>
        </p:spPr>
        <p:txBody>
          <a:bodyPr/>
          <a:lstStyle/>
          <a:p>
            <a:r>
              <a:rPr lang="en-US" dirty="0" smtClean="0"/>
              <a:t>PBN Documentation Framework</a:t>
            </a:r>
            <a:endParaRPr lang="en-GB" dirty="0"/>
          </a:p>
        </p:txBody>
      </p:sp>
      <p:sp>
        <p:nvSpPr>
          <p:cNvPr id="17" name="TextBox 16"/>
          <p:cNvSpPr txBox="1"/>
          <p:nvPr/>
        </p:nvSpPr>
        <p:spPr>
          <a:xfrm>
            <a:off x="4726939" y="1840461"/>
            <a:ext cx="4441639" cy="547842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6EB7"/>
                </a:solidFill>
              </a:rPr>
              <a:t>PANS Ops Volume I</a:t>
            </a:r>
          </a:p>
          <a:p>
            <a:pPr marL="285750" indent="-285750">
              <a:buFont typeface="Arial" pitchFamily="34" charset="0"/>
              <a:buChar char="•"/>
            </a:pPr>
            <a:r>
              <a:rPr lang="en-US" sz="2000" dirty="0" smtClean="0">
                <a:solidFill>
                  <a:srgbClr val="006EB7"/>
                </a:solidFill>
              </a:rPr>
              <a:t>PANS Ops Volume II</a:t>
            </a:r>
          </a:p>
          <a:p>
            <a:pPr marL="285750" indent="-285750">
              <a:buFont typeface="Arial" pitchFamily="34" charset="0"/>
              <a:buChar char="•"/>
            </a:pPr>
            <a:r>
              <a:rPr lang="en-US" sz="2000" dirty="0" smtClean="0">
                <a:solidFill>
                  <a:srgbClr val="006EB7"/>
                </a:solidFill>
              </a:rPr>
              <a:t>PBN Manual (Doc 9613) 4</a:t>
            </a:r>
            <a:r>
              <a:rPr lang="en-US" sz="2000" baseline="30000" dirty="0" smtClean="0">
                <a:solidFill>
                  <a:srgbClr val="006EB7"/>
                </a:solidFill>
              </a:rPr>
              <a:t>th</a:t>
            </a:r>
            <a:r>
              <a:rPr lang="en-US" sz="2000" dirty="0" smtClean="0">
                <a:solidFill>
                  <a:srgbClr val="006EB7"/>
                </a:solidFill>
              </a:rPr>
              <a:t> Edition</a:t>
            </a:r>
          </a:p>
          <a:p>
            <a:pPr marL="285750" indent="-285750">
              <a:buFont typeface="Arial" pitchFamily="34" charset="0"/>
              <a:buChar char="•"/>
            </a:pPr>
            <a:r>
              <a:rPr lang="en-US" sz="2000" dirty="0" smtClean="0">
                <a:solidFill>
                  <a:srgbClr val="006EB7"/>
                </a:solidFill>
              </a:rPr>
              <a:t>RNP AR Procedure Design Manual         (Doc 9905)</a:t>
            </a:r>
          </a:p>
          <a:p>
            <a:pPr marL="285750" indent="-285750">
              <a:buFont typeface="Arial" pitchFamily="34" charset="0"/>
              <a:buChar char="•"/>
            </a:pPr>
            <a:r>
              <a:rPr lang="en-US" sz="2000" dirty="0" smtClean="0">
                <a:solidFill>
                  <a:srgbClr val="006EB7"/>
                </a:solidFill>
              </a:rPr>
              <a:t>PBN Ops Approval Manual (Doc 9997)</a:t>
            </a:r>
          </a:p>
          <a:p>
            <a:pPr marL="285750" indent="-285750">
              <a:buFont typeface="Arial" pitchFamily="34" charset="0"/>
              <a:buChar char="•"/>
            </a:pPr>
            <a:r>
              <a:rPr lang="en-US" sz="2000" dirty="0" smtClean="0">
                <a:solidFill>
                  <a:srgbClr val="006EB7"/>
                </a:solidFill>
              </a:rPr>
              <a:t>Manual on PBN Use in Airspace Design (Doc 9992)</a:t>
            </a:r>
          </a:p>
          <a:p>
            <a:pPr marL="285750" indent="-285750">
              <a:buFont typeface="Arial" pitchFamily="34" charset="0"/>
              <a:buChar char="•"/>
            </a:pPr>
            <a:r>
              <a:rPr lang="en-US" sz="2000" dirty="0" smtClean="0">
                <a:solidFill>
                  <a:srgbClr val="006EB7"/>
                </a:solidFill>
              </a:rPr>
              <a:t>CDO Manual (Doc 9931)</a:t>
            </a:r>
          </a:p>
          <a:p>
            <a:pPr marL="285750" indent="-285750">
              <a:buFont typeface="Arial" pitchFamily="34" charset="0"/>
              <a:buChar char="•"/>
            </a:pPr>
            <a:r>
              <a:rPr lang="en-US" sz="2000" dirty="0" smtClean="0">
                <a:solidFill>
                  <a:srgbClr val="006EB7"/>
                </a:solidFill>
              </a:rPr>
              <a:t>CCO Manual (Doc 9993)</a:t>
            </a:r>
          </a:p>
          <a:p>
            <a:pPr marL="285750" indent="-285750">
              <a:buFont typeface="Arial" pitchFamily="34" charset="0"/>
              <a:buChar char="•"/>
            </a:pPr>
            <a:r>
              <a:rPr lang="en-US" sz="2000" dirty="0" smtClean="0">
                <a:solidFill>
                  <a:srgbClr val="006EB7"/>
                </a:solidFill>
              </a:rPr>
              <a:t>GNSS Manual (Doc 9849)</a:t>
            </a:r>
          </a:p>
          <a:p>
            <a:pPr marL="285750" indent="-285750">
              <a:buFont typeface="Arial" pitchFamily="34" charset="0"/>
              <a:buChar char="•"/>
            </a:pPr>
            <a:r>
              <a:rPr lang="en-US" sz="2000" dirty="0" smtClean="0">
                <a:solidFill>
                  <a:srgbClr val="006EB7"/>
                </a:solidFill>
              </a:rPr>
              <a:t>Procedure QA Manual (</a:t>
            </a:r>
            <a:r>
              <a:rPr lang="en-US" sz="2000" dirty="0" err="1" smtClean="0">
                <a:solidFill>
                  <a:srgbClr val="006EB7"/>
                </a:solidFill>
              </a:rPr>
              <a:t>Vol</a:t>
            </a:r>
            <a:r>
              <a:rPr lang="en-US" sz="2000" dirty="0" smtClean="0">
                <a:solidFill>
                  <a:srgbClr val="006EB7"/>
                </a:solidFill>
              </a:rPr>
              <a:t> 1 </a:t>
            </a:r>
            <a:r>
              <a:rPr lang="en-US" sz="2000" dirty="0">
                <a:solidFill>
                  <a:srgbClr val="006EB7"/>
                </a:solidFill>
              </a:rPr>
              <a:t>t</a:t>
            </a:r>
            <a:r>
              <a:rPr lang="en-US" sz="2000" dirty="0" smtClean="0">
                <a:solidFill>
                  <a:srgbClr val="006EB7"/>
                </a:solidFill>
              </a:rPr>
              <a:t>o </a:t>
            </a:r>
            <a:r>
              <a:rPr lang="en-US" sz="2000" dirty="0" err="1" smtClean="0">
                <a:solidFill>
                  <a:srgbClr val="006EB7"/>
                </a:solidFill>
              </a:rPr>
              <a:t>Vol</a:t>
            </a:r>
            <a:r>
              <a:rPr lang="en-US" sz="2000" dirty="0" smtClean="0">
                <a:solidFill>
                  <a:srgbClr val="006EB7"/>
                </a:solidFill>
              </a:rPr>
              <a:t> 6) </a:t>
            </a:r>
          </a:p>
          <a:p>
            <a:r>
              <a:rPr lang="en-US" sz="2000" dirty="0" smtClean="0">
                <a:solidFill>
                  <a:srgbClr val="006EB7"/>
                </a:solidFill>
              </a:rPr>
              <a:t>   	(Doc 9906)</a:t>
            </a:r>
          </a:p>
          <a:p>
            <a:r>
              <a:rPr lang="en-US" dirty="0" smtClean="0">
                <a:solidFill>
                  <a:srgbClr val="006EB7"/>
                </a:solidFill>
              </a:rPr>
              <a:t>        </a:t>
            </a:r>
            <a:endParaRPr lang="en-US" dirty="0">
              <a:solidFill>
                <a:srgbClr val="006EB7"/>
              </a:solidFill>
            </a:endParaRPr>
          </a:p>
          <a:p>
            <a:endParaRPr lang="en-US" sz="1200" dirty="0" smtClean="0"/>
          </a:p>
          <a:p>
            <a:endParaRPr lang="en-US" sz="1200" dirty="0"/>
          </a:p>
          <a:p>
            <a:endParaRPr lang="en-US" sz="1200" dirty="0" smtClean="0"/>
          </a:p>
          <a:p>
            <a:endParaRPr lang="en-US" sz="1200" dirty="0"/>
          </a:p>
          <a:p>
            <a:endParaRPr lang="en-US" sz="1200" dirty="0" smtClean="0"/>
          </a:p>
          <a:p>
            <a:endParaRPr lang="en-GB" sz="1200" dirty="0"/>
          </a:p>
        </p:txBody>
      </p:sp>
      <p:grpSp>
        <p:nvGrpSpPr>
          <p:cNvPr id="21" name="Group 20"/>
          <p:cNvGrpSpPr/>
          <p:nvPr/>
        </p:nvGrpSpPr>
        <p:grpSpPr>
          <a:xfrm>
            <a:off x="3459866" y="4345583"/>
            <a:ext cx="1170924" cy="1471051"/>
            <a:chOff x="7467600" y="2667000"/>
            <a:chExt cx="1872074" cy="2253071"/>
          </a:xfrm>
        </p:grpSpPr>
        <p:pic>
          <p:nvPicPr>
            <p:cNvPr id="22"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467600" y="26670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620000" y="28194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772400" y="29718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924800" y="31242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8077200" y="3276600"/>
              <a:ext cx="1262474" cy="1643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rot="684582">
            <a:off x="1197520" y="2002183"/>
            <a:ext cx="2297600" cy="3310453"/>
            <a:chOff x="6022204" y="1143000"/>
            <a:chExt cx="3112253" cy="4038600"/>
          </a:xfrm>
        </p:grpSpPr>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204" y="1143000"/>
              <a:ext cx="311225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TextBox 18"/>
            <p:cNvSpPr txBox="1"/>
            <p:nvPr/>
          </p:nvSpPr>
          <p:spPr>
            <a:xfrm>
              <a:off x="6705600" y="3454090"/>
              <a:ext cx="1371601" cy="319152"/>
            </a:xfrm>
            <a:prstGeom prst="rect">
              <a:avLst/>
            </a:prstGeom>
            <a:noFill/>
          </p:spPr>
          <p:txBody>
            <a:bodyPr wrap="square" rtlCol="0">
              <a:spAutoFit/>
            </a:bodyPr>
            <a:lstStyle/>
            <a:p>
              <a:r>
                <a:rPr lang="en-US" sz="1100" b="1" dirty="0" smtClean="0">
                  <a:solidFill>
                    <a:schemeClr val="accent2"/>
                  </a:solidFill>
                </a:rPr>
                <a:t>4</a:t>
              </a:r>
              <a:r>
                <a:rPr lang="en-US" sz="1100" b="1" baseline="30000" dirty="0" smtClean="0">
                  <a:solidFill>
                    <a:schemeClr val="accent2"/>
                  </a:solidFill>
                </a:rPr>
                <a:t>th</a:t>
              </a:r>
              <a:r>
                <a:rPr lang="en-US" sz="1100" b="1" dirty="0" smtClean="0">
                  <a:solidFill>
                    <a:schemeClr val="accent2"/>
                  </a:solidFill>
                </a:rPr>
                <a:t> Edition</a:t>
              </a:r>
              <a:endParaRPr lang="en-US" sz="1100" b="1" dirty="0">
                <a:solidFill>
                  <a:schemeClr val="accent2"/>
                </a:solidFill>
              </a:endParaRPr>
            </a:p>
          </p:txBody>
        </p:sp>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4876091"/>
            <a:ext cx="1362887" cy="157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9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US" sz="3600" dirty="0" smtClean="0"/>
              <a:t>PBN Ops approval manual </a:t>
            </a:r>
            <a:r>
              <a:rPr lang="en-US" sz="3600" b="1" dirty="0" smtClean="0"/>
              <a:t>(now available)</a:t>
            </a:r>
            <a:endParaRPr lang="en-GB" sz="3600" b="1" dirty="0"/>
          </a:p>
        </p:txBody>
      </p:sp>
      <p:sp>
        <p:nvSpPr>
          <p:cNvPr id="3" name="Content Placeholder 2"/>
          <p:cNvSpPr>
            <a:spLocks noGrp="1"/>
          </p:cNvSpPr>
          <p:nvPr>
            <p:ph idx="1"/>
          </p:nvPr>
        </p:nvSpPr>
        <p:spPr>
          <a:xfrm>
            <a:off x="5868144" y="2276873"/>
            <a:ext cx="2756992" cy="2664296"/>
          </a:xfrm>
        </p:spPr>
        <p:txBody>
          <a:bodyPr>
            <a:normAutofit/>
          </a:bodyPr>
          <a:lstStyle/>
          <a:p>
            <a:r>
              <a:rPr lang="en-US" sz="1800" dirty="0" smtClean="0"/>
              <a:t>New </a:t>
            </a:r>
            <a:r>
              <a:rPr lang="en-US" sz="1800" dirty="0" err="1" smtClean="0"/>
              <a:t>navspecs</a:t>
            </a:r>
            <a:endParaRPr lang="en-US" sz="1800" dirty="0" smtClean="0"/>
          </a:p>
          <a:p>
            <a:pPr lvl="1"/>
            <a:r>
              <a:rPr lang="en-US" sz="1400" dirty="0" smtClean="0"/>
              <a:t>RNP 2</a:t>
            </a:r>
          </a:p>
          <a:p>
            <a:pPr lvl="1"/>
            <a:r>
              <a:rPr lang="en-US" sz="1400" dirty="0" smtClean="0"/>
              <a:t>Advanced RNP</a:t>
            </a:r>
          </a:p>
          <a:p>
            <a:pPr lvl="1"/>
            <a:r>
              <a:rPr lang="en-US" sz="1400" dirty="0" smtClean="0"/>
              <a:t>RNP 0.3</a:t>
            </a:r>
          </a:p>
          <a:p>
            <a:pPr lvl="1"/>
            <a:r>
              <a:rPr lang="en-US" sz="1400" dirty="0" smtClean="0"/>
              <a:t>RF requirements</a:t>
            </a:r>
          </a:p>
          <a:p>
            <a:r>
              <a:rPr lang="en-US" sz="1800" dirty="0" smtClean="0"/>
              <a:t>Streamlined</a:t>
            </a:r>
          </a:p>
          <a:p>
            <a:r>
              <a:rPr lang="en-US" sz="1800" dirty="0" smtClean="0"/>
              <a:t>Third edition (2016)</a:t>
            </a:r>
          </a:p>
          <a:p>
            <a:pPr lvl="1"/>
            <a:r>
              <a:rPr lang="en-US" sz="1400" dirty="0" smtClean="0"/>
              <a:t>Complex PBN</a:t>
            </a:r>
          </a:p>
          <a:p>
            <a:pPr lvl="1"/>
            <a:r>
              <a:rPr lang="en-US" sz="1400" dirty="0" smtClean="0"/>
              <a:t>AFM requirements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3704903" cy="47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7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lstStyle/>
          <a:p>
            <a:r>
              <a:rPr lang="en-US" dirty="0" smtClean="0"/>
              <a:t>PBN Tailored Products and Services</a:t>
            </a:r>
            <a:endParaRPr lang="en-GB" dirty="0"/>
          </a:p>
        </p:txBody>
      </p:sp>
      <p:sp>
        <p:nvSpPr>
          <p:cNvPr id="3" name="Content Placeholder 2"/>
          <p:cNvSpPr>
            <a:spLocks noGrp="1"/>
          </p:cNvSpPr>
          <p:nvPr>
            <p:ph idx="1"/>
          </p:nvPr>
        </p:nvSpPr>
        <p:spPr>
          <a:xfrm>
            <a:off x="323528" y="1844824"/>
            <a:ext cx="4906888" cy="4536504"/>
          </a:xfrm>
        </p:spPr>
        <p:txBody>
          <a:bodyPr>
            <a:normAutofit/>
          </a:bodyPr>
          <a:lstStyle/>
          <a:p>
            <a:r>
              <a:rPr lang="en-US" sz="2800" dirty="0" smtClean="0"/>
              <a:t>PBN Start</a:t>
            </a:r>
          </a:p>
          <a:p>
            <a:r>
              <a:rPr lang="en-US" sz="2800" dirty="0" smtClean="0"/>
              <a:t>PBN Training</a:t>
            </a:r>
          </a:p>
          <a:p>
            <a:r>
              <a:rPr lang="en-US" sz="2800" dirty="0" smtClean="0"/>
              <a:t>PBN Publications and Bundles</a:t>
            </a:r>
          </a:p>
          <a:p>
            <a:r>
              <a:rPr lang="en-US" sz="2800" dirty="0" smtClean="0"/>
              <a:t>PBN Symposia/Workshops</a:t>
            </a:r>
          </a:p>
          <a:p>
            <a:r>
              <a:rPr lang="en-US" sz="2800" dirty="0" smtClean="0"/>
              <a:t>PBN Implementation Assistance</a:t>
            </a:r>
          </a:p>
          <a:p>
            <a:r>
              <a:rPr lang="en-US" sz="2800" dirty="0" smtClean="0"/>
              <a:t>PBN Business Planning</a:t>
            </a:r>
          </a:p>
          <a:p>
            <a:r>
              <a:rPr lang="en-US" sz="2800" dirty="0" smtClean="0"/>
              <a:t>PBN Financial Aid</a:t>
            </a:r>
            <a:endParaRPr lang="en-GB" sz="2800" dirty="0"/>
          </a:p>
        </p:txBody>
      </p:sp>
      <p:sp>
        <p:nvSpPr>
          <p:cNvPr id="7" name="TextBox 6"/>
          <p:cNvSpPr txBox="1"/>
          <p:nvPr/>
        </p:nvSpPr>
        <p:spPr>
          <a:xfrm>
            <a:off x="4759582" y="5301208"/>
            <a:ext cx="4104456"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b="1" dirty="0" smtClean="0"/>
              <a:t>Provided through ICAO HQ, Regional Offices, FPPs, ICAO Authorized Training Centers, On-line ICAO Store</a:t>
            </a:r>
            <a:endParaRPr lang="en-GB"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40188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2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8898" y="1641978"/>
            <a:ext cx="6402600" cy="5229200"/>
            <a:chOff x="749777" y="836712"/>
            <a:chExt cx="7644445" cy="6095239"/>
          </a:xfrm>
        </p:grpSpPr>
        <p:pic>
          <p:nvPicPr>
            <p:cNvPr id="1026" name="Picture 2" descr="C:\Users\jmacdonald\AppData\Local\Microsoft\Windows\Temporary Internet Files\Content.IE5\DYUP21VM\MC9004395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7" y="836712"/>
              <a:ext cx="7644445" cy="60952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4991" y="2924943"/>
              <a:ext cx="2622694" cy="538124"/>
            </a:xfrm>
            <a:prstGeom prst="rect">
              <a:avLst/>
            </a:prstGeom>
            <a:noFill/>
          </p:spPr>
          <p:txBody>
            <a:bodyPr wrap="square" rtlCol="0">
              <a:spAutoFit/>
            </a:bodyPr>
            <a:lstStyle/>
            <a:p>
              <a:r>
                <a:rPr lang="en-US" sz="2400" b="1" dirty="0" smtClean="0">
                  <a:solidFill>
                    <a:srgbClr val="002060"/>
                  </a:solidFill>
                </a:rPr>
                <a:t>PBN BENEFITS</a:t>
              </a:r>
              <a:endParaRPr lang="en-CA" sz="2400" b="1" dirty="0">
                <a:solidFill>
                  <a:srgbClr val="002060"/>
                </a:solidFill>
              </a:endParaRPr>
            </a:p>
          </p:txBody>
        </p:sp>
        <p:sp>
          <p:nvSpPr>
            <p:cNvPr id="5" name="TextBox 4"/>
            <p:cNvSpPr txBox="1"/>
            <p:nvPr/>
          </p:nvSpPr>
          <p:spPr>
            <a:xfrm>
              <a:off x="1403648" y="4464114"/>
              <a:ext cx="2746553" cy="860999"/>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ENVIRONMENTAL</a:t>
              </a:r>
            </a:p>
            <a:p>
              <a:pPr algn="ctr"/>
              <a:r>
                <a:rPr lang="en-US" sz="1400" b="1" dirty="0" smtClean="0">
                  <a:solidFill>
                    <a:schemeClr val="bg1"/>
                  </a:solidFill>
                  <a:effectLst>
                    <a:outerShdw blurRad="38100" dist="38100" dir="2700000" algn="tl">
                      <a:srgbClr val="000000">
                        <a:alpha val="43137"/>
                      </a:srgbClr>
                    </a:outerShdw>
                  </a:effectLst>
                </a:rPr>
                <a:t>IMPACT</a:t>
              </a:r>
              <a:endParaRPr lang="en-CA" sz="1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46324" y="4486481"/>
              <a:ext cx="198233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IMPROVES </a:t>
              </a:r>
            </a:p>
            <a:p>
              <a:pPr algn="ctr"/>
              <a:r>
                <a:rPr lang="en-US" sz="1400" b="1" dirty="0" smtClean="0">
                  <a:solidFill>
                    <a:schemeClr val="bg1"/>
                  </a:solidFill>
                  <a:effectLst>
                    <a:outerShdw blurRad="38100" dist="38100" dir="2700000" algn="tl">
                      <a:srgbClr val="000000">
                        <a:alpha val="43137"/>
                      </a:srgbClr>
                    </a:outerShdw>
                  </a:effectLst>
                </a:rPr>
                <a:t>SAFETY</a:t>
              </a:r>
              <a:endParaRPr lang="en-CA" sz="1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437491" y="2170709"/>
              <a:ext cx="1696881"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IMPROVES OPERATIONAL EFFICIENCY</a:t>
              </a:r>
              <a:endParaRPr lang="en-CA" sz="14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259632" y="2186338"/>
              <a:ext cx="1368152"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INCREASES AIRSPACE CAPACITY</a:t>
              </a:r>
              <a:endParaRPr lang="en-CA" sz="1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581899" y="1088513"/>
              <a:ext cx="198817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INFRASTRUCTURE</a:t>
              </a:r>
              <a:endParaRPr lang="en-CA" sz="1400" b="1" dirty="0">
                <a:solidFill>
                  <a:schemeClr val="bg1"/>
                </a:solidFill>
                <a:effectLst>
                  <a:outerShdw blurRad="38100" dist="38100" dir="2700000" algn="tl">
                    <a:srgbClr val="000000">
                      <a:alpha val="43137"/>
                    </a:srgbClr>
                  </a:outerShdw>
                </a:effectLst>
              </a:endParaRPr>
            </a:p>
          </p:txBody>
        </p:sp>
      </p:grpSp>
      <p:sp>
        <p:nvSpPr>
          <p:cNvPr id="8" name="TextBox 7"/>
          <p:cNvSpPr txBox="1"/>
          <p:nvPr/>
        </p:nvSpPr>
        <p:spPr>
          <a:xfrm>
            <a:off x="-79192" y="852016"/>
            <a:ext cx="9144000" cy="769441"/>
          </a:xfrm>
          <a:prstGeom prst="rect">
            <a:avLst/>
          </a:prstGeom>
          <a:noFill/>
        </p:spPr>
        <p:txBody>
          <a:bodyPr wrap="square" rtlCol="0">
            <a:spAutoFit/>
          </a:bodyPr>
          <a:lstStyle/>
          <a:p>
            <a:pPr algn="ctr"/>
            <a:r>
              <a:rPr lang="en-US" sz="4400" dirty="0" smtClean="0"/>
              <a:t>Why PBN?</a:t>
            </a:r>
            <a:endParaRPr lang="en-CA" sz="44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7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Training</a:t>
            </a:r>
            <a:endParaRPr lang="en-CA" dirty="0"/>
          </a:p>
        </p:txBody>
      </p:sp>
      <p:sp>
        <p:nvSpPr>
          <p:cNvPr id="3" name="Content Placeholder 2"/>
          <p:cNvSpPr>
            <a:spLocks noGrp="1"/>
          </p:cNvSpPr>
          <p:nvPr>
            <p:ph idx="1"/>
          </p:nvPr>
        </p:nvSpPr>
        <p:spPr>
          <a:xfrm>
            <a:off x="457200" y="1988840"/>
            <a:ext cx="8229600" cy="4137323"/>
          </a:xfrm>
        </p:spPr>
        <p:txBody>
          <a:bodyPr/>
          <a:lstStyle/>
          <a:p>
            <a:r>
              <a:rPr lang="en-US" dirty="0" smtClean="0"/>
              <a:t>Computer Based Training Courses (CBTs)</a:t>
            </a:r>
          </a:p>
          <a:p>
            <a:endParaRPr lang="en-US" dirty="0"/>
          </a:p>
          <a:p>
            <a:endParaRPr lang="en-US" dirty="0" smtClean="0"/>
          </a:p>
          <a:p>
            <a:endParaRPr lang="en-US" dirty="0"/>
          </a:p>
          <a:p>
            <a:r>
              <a:rPr lang="en-US" dirty="0" smtClean="0"/>
              <a:t>PBN Classroom Courses </a:t>
            </a:r>
          </a:p>
        </p:txBody>
      </p:sp>
      <p:sp>
        <p:nvSpPr>
          <p:cNvPr id="5" name="TextBox 4"/>
          <p:cNvSpPr txBox="1"/>
          <p:nvPr/>
        </p:nvSpPr>
        <p:spPr>
          <a:xfrm>
            <a:off x="827584" y="2708920"/>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Overview</a:t>
            </a:r>
          </a:p>
          <a:p>
            <a:pPr algn="ctr"/>
            <a:r>
              <a:rPr lang="en-US" sz="2400" b="1" dirty="0" smtClean="0"/>
              <a:t>PBN Ops Approval</a:t>
            </a:r>
          </a:p>
          <a:p>
            <a:pPr algn="ctr"/>
            <a:r>
              <a:rPr lang="en-US" sz="2400" b="1" dirty="0" smtClean="0"/>
              <a:t>PBN Airspace Design</a:t>
            </a:r>
            <a:endParaRPr lang="en-CA" sz="2400" b="1" dirty="0"/>
          </a:p>
        </p:txBody>
      </p:sp>
      <p:sp>
        <p:nvSpPr>
          <p:cNvPr id="6" name="TextBox 5"/>
          <p:cNvSpPr txBox="1"/>
          <p:nvPr/>
        </p:nvSpPr>
        <p:spPr>
          <a:xfrm>
            <a:off x="4860032" y="2707350"/>
            <a:ext cx="3384376" cy="1200329"/>
          </a:xfrm>
          <a:prstGeom prst="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solidFill>
                  <a:schemeClr val="accent1">
                    <a:lumMod val="75000"/>
                  </a:schemeClr>
                </a:solidFill>
              </a:rPr>
              <a:t>PBN for Pilots</a:t>
            </a:r>
          </a:p>
          <a:p>
            <a:pPr algn="ctr"/>
            <a:r>
              <a:rPr lang="en-US" sz="2400" b="1" dirty="0" smtClean="0">
                <a:solidFill>
                  <a:schemeClr val="accent1">
                    <a:lumMod val="75000"/>
                  </a:schemeClr>
                </a:solidFill>
              </a:rPr>
              <a:t>PBN for ATCOs</a:t>
            </a:r>
          </a:p>
          <a:p>
            <a:pPr algn="ctr"/>
            <a:r>
              <a:rPr lang="en-US" sz="2400" b="1" dirty="0" smtClean="0">
                <a:solidFill>
                  <a:schemeClr val="accent1">
                    <a:lumMod val="75000"/>
                  </a:schemeClr>
                </a:solidFill>
              </a:rPr>
              <a:t>(available late summer)</a:t>
            </a:r>
          </a:p>
        </p:txBody>
      </p:sp>
      <p:sp>
        <p:nvSpPr>
          <p:cNvPr id="7" name="TextBox 6"/>
          <p:cNvSpPr txBox="1"/>
          <p:nvPr/>
        </p:nvSpPr>
        <p:spPr>
          <a:xfrm>
            <a:off x="827584" y="5050964"/>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Ops Approval</a:t>
            </a:r>
          </a:p>
          <a:p>
            <a:pPr algn="ctr"/>
            <a:r>
              <a:rPr lang="en-US" sz="2400" b="1" dirty="0" smtClean="0"/>
              <a:t>PBN Airspace Design</a:t>
            </a:r>
          </a:p>
          <a:p>
            <a:pPr algn="ctr"/>
            <a:r>
              <a:rPr lang="en-US" sz="2400" b="1" dirty="0" smtClean="0"/>
              <a:t>(available from ICAO HQ)</a:t>
            </a:r>
            <a:endParaRPr lang="en-CA" sz="2400" b="1" dirty="0"/>
          </a:p>
        </p:txBody>
      </p:sp>
      <p:sp>
        <p:nvSpPr>
          <p:cNvPr id="8" name="TextBox 7"/>
          <p:cNvSpPr txBox="1"/>
          <p:nvPr/>
        </p:nvSpPr>
        <p:spPr>
          <a:xfrm>
            <a:off x="4860032" y="5050963"/>
            <a:ext cx="3384376"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PD Courses</a:t>
            </a:r>
          </a:p>
          <a:p>
            <a:pPr algn="ctr"/>
            <a:r>
              <a:rPr lang="en-US" sz="2400" b="1" dirty="0" smtClean="0"/>
              <a:t>(available from ICAO HQ and FPP Offices)</a:t>
            </a:r>
            <a:endParaRPr lang="en-CA" sz="2400" b="1" dirty="0"/>
          </a:p>
        </p:txBody>
      </p:sp>
    </p:spTree>
    <p:extLst>
      <p:ext uri="{BB962C8B-B14F-4D97-AF65-F5344CB8AC3E}">
        <p14:creationId xmlns:p14="http://schemas.microsoft.com/office/powerpoint/2010/main" val="426337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44" y="980728"/>
            <a:ext cx="9179743" cy="769441"/>
          </a:xfrm>
          <a:prstGeom prst="rect">
            <a:avLst/>
          </a:prstGeom>
          <a:noFill/>
        </p:spPr>
        <p:txBody>
          <a:bodyPr wrap="square" rtlCol="0">
            <a:spAutoFit/>
          </a:bodyPr>
          <a:lstStyle/>
          <a:p>
            <a:pPr algn="ctr"/>
            <a:r>
              <a:rPr lang="en-US" sz="4400" dirty="0">
                <a:solidFill>
                  <a:srgbClr val="279DD9"/>
                </a:solidFill>
              </a:rPr>
              <a:t>Raising PBN Awareness</a:t>
            </a:r>
            <a:endParaRPr lang="en-CA" sz="4400" dirty="0">
              <a:solidFill>
                <a:srgbClr val="279DD9"/>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0" y="1750169"/>
            <a:ext cx="4572000" cy="16916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38" y="2348880"/>
            <a:ext cx="4572000" cy="1691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2996952"/>
            <a:ext cx="4572000" cy="169164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717032"/>
            <a:ext cx="4564380" cy="16916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8179" y="4437112"/>
            <a:ext cx="4564380" cy="1691640"/>
          </a:xfrm>
          <a:prstGeom prst="rect">
            <a:avLst/>
          </a:prstGeom>
          <a:effectLst>
            <a:outerShdw blurRad="76200" dir="18900000" sy="23000" kx="-1200000" algn="bl" rotWithShape="0">
              <a:prstClr val="black">
                <a:alpha val="20000"/>
              </a:prstClr>
            </a:outerShdw>
          </a:effectLst>
        </p:spPr>
      </p:pic>
      <p:sp>
        <p:nvSpPr>
          <p:cNvPr id="16" name="TextBox 15"/>
          <p:cNvSpPr txBox="1"/>
          <p:nvPr/>
        </p:nvSpPr>
        <p:spPr>
          <a:xfrm>
            <a:off x="755576" y="4828510"/>
            <a:ext cx="1401906" cy="461665"/>
          </a:xfrm>
          <a:prstGeom prst="rect">
            <a:avLst/>
          </a:prstGeom>
          <a:noFill/>
        </p:spPr>
        <p:txBody>
          <a:bodyPr wrap="square" rtlCol="0">
            <a:spAutoFit/>
          </a:bodyPr>
          <a:lstStyle/>
          <a:p>
            <a:r>
              <a:rPr lang="en-US" sz="2400" b="1" dirty="0">
                <a:solidFill>
                  <a:srgbClr val="279DD9"/>
                </a:solidFill>
              </a:rPr>
              <a:t>#icaoPBN</a:t>
            </a:r>
            <a:endParaRPr lang="en-GB" sz="2400" b="1" dirty="0">
              <a:solidFill>
                <a:srgbClr val="279DD9"/>
              </a:solidFill>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34" y="5290175"/>
            <a:ext cx="994861" cy="1026388"/>
          </a:xfrm>
          <a:prstGeom prst="rect">
            <a:avLst/>
          </a:prstGeom>
          <a:effectLst>
            <a:outerShdw blurRad="76200" dir="18900000" sy="23000" kx="-1200000" algn="bl" rotWithShape="0">
              <a:prstClr val="black">
                <a:alpha val="20000"/>
              </a:prst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8831" y="5290175"/>
            <a:ext cx="975737" cy="975737"/>
          </a:xfrm>
          <a:prstGeom prst="rect">
            <a:avLst/>
          </a:prstGeom>
          <a:effectLst>
            <a:outerShdw blurRad="76200" dir="18900000" sy="23000" kx="-1200000" algn="bl" rotWithShape="0">
              <a:prstClr val="black">
                <a:alpha val="2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858" y="5271511"/>
            <a:ext cx="1037624" cy="103762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866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a:stretch/>
        </p:blipFill>
        <p:spPr bwMode="auto">
          <a:xfrm>
            <a:off x="2699792" y="4171082"/>
            <a:ext cx="6444207" cy="235426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2564904"/>
            <a:ext cx="8229600" cy="3888432"/>
          </a:xfrm>
        </p:spPr>
        <p:txBody>
          <a:bodyPr/>
          <a:lstStyle/>
          <a:p>
            <a:pPr marL="0" indent="0">
              <a:spcAft>
                <a:spcPts val="1800"/>
              </a:spcAft>
              <a:buNone/>
            </a:pPr>
            <a:r>
              <a:rPr lang="en-US" sz="2800" dirty="0">
                <a:solidFill>
                  <a:srgbClr val="38464E"/>
                </a:solidFill>
                <a:latin typeface="+mn-lt"/>
                <a:cs typeface="+mn-cs"/>
              </a:rPr>
              <a:t>Having difficulty implementing PBN and achieving </a:t>
            </a:r>
            <a:r>
              <a:rPr lang="en-US" sz="2800" dirty="0" smtClean="0">
                <a:solidFill>
                  <a:srgbClr val="38464E"/>
                </a:solidFill>
                <a:latin typeface="+mn-lt"/>
                <a:cs typeface="+mn-cs"/>
              </a:rPr>
              <a:t>the many </a:t>
            </a:r>
            <a:r>
              <a:rPr lang="en-US" sz="2800" dirty="0">
                <a:solidFill>
                  <a:srgbClr val="38464E"/>
                </a:solidFill>
                <a:latin typeface="+mn-lt"/>
                <a:cs typeface="+mn-cs"/>
              </a:rPr>
              <a:t>safety and efficiency benefits</a:t>
            </a:r>
            <a:r>
              <a:rPr lang="en-US" sz="2800" dirty="0" smtClean="0">
                <a:solidFill>
                  <a:srgbClr val="38464E"/>
                </a:solidFill>
                <a:latin typeface="+mn-lt"/>
                <a:cs typeface="+mn-cs"/>
              </a:rPr>
              <a:t>?</a:t>
            </a:r>
            <a:endParaRPr lang="en-US" dirty="0"/>
          </a:p>
          <a:p>
            <a:pPr marL="0" indent="0">
              <a:spcAft>
                <a:spcPts val="600"/>
              </a:spcAft>
              <a:buNone/>
            </a:pPr>
            <a:r>
              <a:rPr lang="en-US" sz="2400" b="0" dirty="0" smtClean="0">
                <a:solidFill>
                  <a:srgbClr val="5A6870"/>
                </a:solidFill>
              </a:rPr>
              <a:t>ICAO </a:t>
            </a:r>
            <a:r>
              <a:rPr lang="en-US" sz="2400" b="0" dirty="0">
                <a:solidFill>
                  <a:srgbClr val="5A6870"/>
                </a:solidFill>
              </a:rPr>
              <a:t>can help tailor a solution for your </a:t>
            </a:r>
            <a:r>
              <a:rPr lang="en-US" sz="2400" b="0" dirty="0" smtClean="0">
                <a:solidFill>
                  <a:srgbClr val="5A6870"/>
                </a:solidFill>
              </a:rPr>
              <a:t>needs. Contact us at: </a:t>
            </a:r>
            <a:r>
              <a:rPr lang="en-US" sz="2400" b="0" dirty="0" smtClean="0"/>
              <a:t/>
            </a:r>
            <a:br>
              <a:rPr lang="en-US" sz="2400" b="0" dirty="0" smtClean="0"/>
            </a:br>
            <a:r>
              <a:rPr lang="en-US" sz="2400" b="0" dirty="0" smtClean="0">
                <a:hlinkClick r:id="rId3"/>
              </a:rPr>
              <a:t>www.icao.int/PBN</a:t>
            </a:r>
            <a:endParaRPr lang="en-US" sz="2400" b="0" dirty="0" smtClean="0"/>
          </a:p>
          <a:p>
            <a:endParaRPr lang="en-GB" dirty="0"/>
          </a:p>
        </p:txBody>
      </p:sp>
      <p:sp>
        <p:nvSpPr>
          <p:cNvPr id="5" name="Title 4"/>
          <p:cNvSpPr>
            <a:spLocks noGrp="1"/>
          </p:cNvSpPr>
          <p:nvPr>
            <p:ph type="title"/>
          </p:nvPr>
        </p:nvSpPr>
        <p:spPr>
          <a:xfrm>
            <a:off x="-1" y="1052736"/>
            <a:ext cx="9144000" cy="1368152"/>
          </a:xfrm>
        </p:spPr>
        <p:txBody>
          <a:bodyPr/>
          <a:lstStyle/>
          <a:p>
            <a:r>
              <a:rPr lang="en-US" sz="2800" i="1" dirty="0" smtClean="0">
                <a:solidFill>
                  <a:srgbClr val="5A6870"/>
                </a:solidFill>
                <a:effectLst/>
              </a:rPr>
              <a:t>Implementing Air </a:t>
            </a:r>
            <a:r>
              <a:rPr lang="en-US" sz="2800" i="1" dirty="0">
                <a:solidFill>
                  <a:srgbClr val="5A6870"/>
                </a:solidFill>
                <a:effectLst/>
              </a:rPr>
              <a:t>Navigation’s #1 Priority </a:t>
            </a:r>
            <a:br>
              <a:rPr lang="en-US" sz="2800" i="1" dirty="0">
                <a:solidFill>
                  <a:srgbClr val="5A6870"/>
                </a:solidFill>
                <a:effectLst/>
              </a:rPr>
            </a:br>
            <a:r>
              <a:rPr lang="en-US" sz="4000" dirty="0" smtClean="0">
                <a:effectLst/>
              </a:rPr>
              <a:t>Performance-based </a:t>
            </a:r>
            <a:r>
              <a:rPr lang="en-US" sz="4000" dirty="0">
                <a:effectLst/>
              </a:rPr>
              <a:t>Navigation (PBN</a:t>
            </a:r>
            <a:r>
              <a:rPr lang="en-US" sz="4000" dirty="0" smtClean="0">
                <a:effectLst/>
              </a:rPr>
              <a:t>)</a:t>
            </a:r>
            <a:endParaRPr lang="en-GB" sz="4000" i="1" dirty="0">
              <a:solidFill>
                <a:srgbClr val="5A6870"/>
              </a:solidFill>
              <a:effectLs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5040560" cy="5040560"/>
          </a:xfrm>
        </p:spPr>
        <p:txBody>
          <a:bodyPr>
            <a:normAutofit fontScale="77500" lnSpcReduction="20000"/>
          </a:bodyPr>
          <a:lstStyle/>
          <a:p>
            <a:r>
              <a:rPr lang="en-US" sz="2300" dirty="0" smtClean="0">
                <a:latin typeface="+mn-lt"/>
              </a:rPr>
              <a:t>Endorsement/Recognition of Compliance of Instrument Procedure Design organizations</a:t>
            </a:r>
          </a:p>
          <a:p>
            <a:endParaRPr lang="en-US" sz="2300" dirty="0" smtClean="0">
              <a:latin typeface="+mn-lt"/>
            </a:endParaRPr>
          </a:p>
          <a:p>
            <a:r>
              <a:rPr lang="en-US" sz="2300" dirty="0" smtClean="0">
                <a:latin typeface="+mn-lt"/>
              </a:rPr>
              <a:t>To assist States with PBN Implementation</a:t>
            </a:r>
          </a:p>
          <a:p>
            <a:endParaRPr lang="en-US" sz="2300" dirty="0" smtClean="0">
              <a:latin typeface="+mn-lt"/>
            </a:endParaRPr>
          </a:p>
          <a:p>
            <a:r>
              <a:rPr lang="en-US" sz="2300" dirty="0" smtClean="0">
                <a:latin typeface="+mn-lt"/>
              </a:rPr>
              <a:t>Organizations  recognized by ICAO (9):</a:t>
            </a:r>
          </a:p>
          <a:p>
            <a:pPr lvl="1"/>
            <a:endParaRPr lang="en-US" sz="2000" dirty="0" smtClean="0">
              <a:solidFill>
                <a:srgbClr val="006EB7"/>
              </a:solidFill>
              <a:latin typeface="+mn-lt"/>
            </a:endParaRPr>
          </a:p>
          <a:p>
            <a:pPr lvl="1"/>
            <a:r>
              <a:rPr lang="en-US" sz="2000" dirty="0" smtClean="0">
                <a:solidFill>
                  <a:srgbClr val="006EB7"/>
                </a:solidFill>
                <a:latin typeface="+mn-lt"/>
              </a:rPr>
              <a:t>Airways New Zealand</a:t>
            </a:r>
          </a:p>
          <a:p>
            <a:pPr lvl="1"/>
            <a:r>
              <a:rPr lang="en-US" sz="2000" dirty="0" smtClean="0">
                <a:solidFill>
                  <a:srgbClr val="006EB7"/>
                </a:solidFill>
                <a:latin typeface="+mn-lt"/>
              </a:rPr>
              <a:t>ASAP </a:t>
            </a:r>
            <a:r>
              <a:rPr lang="en-US" sz="2000" dirty="0" err="1" smtClean="0">
                <a:solidFill>
                  <a:srgbClr val="006EB7"/>
                </a:solidFill>
                <a:latin typeface="+mn-lt"/>
              </a:rPr>
              <a:t>s.r.o</a:t>
            </a:r>
            <a:r>
              <a:rPr lang="en-US" sz="2000" dirty="0" smtClean="0">
                <a:solidFill>
                  <a:srgbClr val="006EB7"/>
                </a:solidFill>
                <a:latin typeface="+mn-lt"/>
              </a:rPr>
              <a:t>. (Slovakia)</a:t>
            </a:r>
          </a:p>
          <a:p>
            <a:pPr lvl="1"/>
            <a:r>
              <a:rPr lang="en-US" sz="2000" dirty="0" smtClean="0">
                <a:solidFill>
                  <a:srgbClr val="006EB7"/>
                </a:solidFill>
                <a:latin typeface="+mn-lt"/>
              </a:rPr>
              <a:t>Beijing </a:t>
            </a:r>
            <a:r>
              <a:rPr lang="en-US" sz="2000" dirty="0" err="1" smtClean="0">
                <a:solidFill>
                  <a:srgbClr val="006EB7"/>
                </a:solidFill>
                <a:latin typeface="+mn-lt"/>
              </a:rPr>
              <a:t>Transafe</a:t>
            </a:r>
            <a:r>
              <a:rPr lang="en-US" sz="2000" dirty="0" smtClean="0">
                <a:solidFill>
                  <a:srgbClr val="006EB7"/>
                </a:solidFill>
                <a:latin typeface="+mn-lt"/>
              </a:rPr>
              <a:t> Technology and Trade Company, Limited (China)</a:t>
            </a:r>
          </a:p>
          <a:p>
            <a:pPr lvl="1"/>
            <a:r>
              <a:rPr lang="en-US" sz="2000" dirty="0" smtClean="0">
                <a:solidFill>
                  <a:srgbClr val="006EB7"/>
                </a:solidFill>
                <a:latin typeface="+mn-lt"/>
              </a:rPr>
              <a:t>CAAC Central-Southern Airport Design &amp; Research Institute (China)</a:t>
            </a:r>
          </a:p>
          <a:p>
            <a:pPr lvl="1"/>
            <a:r>
              <a:rPr lang="en-US" sz="2000" dirty="0" smtClean="0">
                <a:solidFill>
                  <a:srgbClr val="006EB7"/>
                </a:solidFill>
                <a:latin typeface="+mn-lt"/>
              </a:rPr>
              <a:t>China Academy of Civil Aviation Science and Technology (CAST)</a:t>
            </a:r>
          </a:p>
          <a:p>
            <a:pPr lvl="1"/>
            <a:r>
              <a:rPr lang="en-US" sz="2000" dirty="0" smtClean="0">
                <a:solidFill>
                  <a:srgbClr val="006EB7"/>
                </a:solidFill>
                <a:latin typeface="+mn-lt"/>
              </a:rPr>
              <a:t>GE Aviation (USA)</a:t>
            </a:r>
          </a:p>
          <a:p>
            <a:pPr lvl="1"/>
            <a:r>
              <a:rPr lang="en-US" sz="2000" dirty="0" smtClean="0">
                <a:solidFill>
                  <a:srgbClr val="006EB7"/>
                </a:solidFill>
                <a:latin typeface="+mn-lt"/>
              </a:rPr>
              <a:t>Hughes Aerospace (USA)</a:t>
            </a:r>
          </a:p>
          <a:p>
            <a:pPr lvl="1"/>
            <a:r>
              <a:rPr lang="en-US" sz="2000" dirty="0" err="1" smtClean="0">
                <a:solidFill>
                  <a:srgbClr val="006EB7"/>
                </a:solidFill>
                <a:latin typeface="+mn-lt"/>
              </a:rPr>
              <a:t>Ingegneria</a:t>
            </a:r>
            <a:r>
              <a:rPr lang="en-US" sz="2000" dirty="0" smtClean="0">
                <a:solidFill>
                  <a:srgbClr val="006EB7"/>
                </a:solidFill>
                <a:latin typeface="+mn-lt"/>
              </a:rPr>
              <a:t> Dei </a:t>
            </a:r>
            <a:r>
              <a:rPr lang="en-US" sz="2000" dirty="0" err="1" smtClean="0">
                <a:solidFill>
                  <a:srgbClr val="006EB7"/>
                </a:solidFill>
                <a:latin typeface="+mn-lt"/>
              </a:rPr>
              <a:t>Sistemi</a:t>
            </a:r>
            <a:r>
              <a:rPr lang="en-US" sz="2000" dirty="0" smtClean="0">
                <a:solidFill>
                  <a:srgbClr val="006EB7"/>
                </a:solidFill>
                <a:latin typeface="+mn-lt"/>
              </a:rPr>
              <a:t> </a:t>
            </a:r>
            <a:r>
              <a:rPr lang="en-US" sz="2000" dirty="0" err="1" smtClean="0">
                <a:solidFill>
                  <a:srgbClr val="006EB7"/>
                </a:solidFill>
                <a:latin typeface="+mn-lt"/>
              </a:rPr>
              <a:t>S.p.A</a:t>
            </a:r>
            <a:r>
              <a:rPr lang="en-US" sz="2000" dirty="0" smtClean="0">
                <a:solidFill>
                  <a:srgbClr val="006EB7"/>
                </a:solidFill>
                <a:latin typeface="+mn-lt"/>
              </a:rPr>
              <a:t> (Italy)</a:t>
            </a:r>
          </a:p>
          <a:p>
            <a:pPr lvl="1"/>
            <a:r>
              <a:rPr lang="en-US" sz="2000" dirty="0" smtClean="0">
                <a:solidFill>
                  <a:srgbClr val="006EB7"/>
                </a:solidFill>
                <a:latin typeface="+mn-lt"/>
              </a:rPr>
              <a:t>Shanghai Eastern China Civil Aviation Procedure Design and Research Institute (SECAF)</a:t>
            </a:r>
          </a:p>
          <a:p>
            <a:endParaRPr lang="en-US" sz="2400" dirty="0">
              <a:solidFill>
                <a:srgbClr val="00B0F0"/>
              </a:solidFill>
              <a:latin typeface="+mn-lt"/>
            </a:endParaRPr>
          </a:p>
        </p:txBody>
      </p:sp>
      <p:sp>
        <p:nvSpPr>
          <p:cNvPr id="5" name="Title 4"/>
          <p:cNvSpPr>
            <a:spLocks noGrp="1"/>
          </p:cNvSpPr>
          <p:nvPr>
            <p:ph type="title"/>
          </p:nvPr>
        </p:nvSpPr>
        <p:spPr>
          <a:xfrm>
            <a:off x="0" y="908719"/>
            <a:ext cx="9144000" cy="648071"/>
          </a:xfrm>
        </p:spPr>
        <p:txBody>
          <a:bodyPr>
            <a:normAutofit fontScale="90000"/>
          </a:bodyPr>
          <a:lstStyle/>
          <a:p>
            <a:r>
              <a:rPr lang="en-US" sz="4000" dirty="0" smtClean="0"/>
              <a:t>PBN Recognition – IFP Organizations</a:t>
            </a:r>
            <a:endParaRPr lang="en-CA"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03"/>
          <a:stretch/>
        </p:blipFill>
        <p:spPr bwMode="auto">
          <a:xfrm>
            <a:off x="5364088" y="1556791"/>
            <a:ext cx="3600400" cy="46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9168" y="2876291"/>
            <a:ext cx="2286224" cy="33855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b="1" dirty="0" smtClean="0"/>
              <a:t>Name of Organization</a:t>
            </a:r>
            <a:endParaRPr lang="en-CA" sz="1600" b="1"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224" y="1628800"/>
            <a:ext cx="4752528" cy="4752528"/>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Future PBN SARPs and guidance</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036496" cy="792088"/>
          </a:xfrm>
        </p:spPr>
        <p:txBody>
          <a:bodyPr/>
          <a:lstStyle/>
          <a:p>
            <a:r>
              <a:rPr lang="en-US" dirty="0" smtClean="0"/>
              <a:t>PBNSG  Main Tasks</a:t>
            </a:r>
            <a:endParaRPr lang="en-CA" dirty="0"/>
          </a:p>
        </p:txBody>
      </p:sp>
      <p:sp>
        <p:nvSpPr>
          <p:cNvPr id="3" name="Content Placeholder 2"/>
          <p:cNvSpPr>
            <a:spLocks noGrp="1"/>
          </p:cNvSpPr>
          <p:nvPr>
            <p:ph idx="1"/>
          </p:nvPr>
        </p:nvSpPr>
        <p:spPr>
          <a:xfrm>
            <a:off x="179512" y="1628800"/>
            <a:ext cx="8784976" cy="4752528"/>
          </a:xfrm>
        </p:spPr>
        <p:txBody>
          <a:bodyPr>
            <a:normAutofit/>
          </a:bodyPr>
          <a:lstStyle/>
          <a:p>
            <a:r>
              <a:rPr lang="en-US" sz="2400" b="0" dirty="0" smtClean="0"/>
              <a:t>Current PBNSG Work Program:</a:t>
            </a:r>
          </a:p>
          <a:p>
            <a:pPr lvl="1"/>
            <a:r>
              <a:rPr lang="en-US" sz="2000" dirty="0"/>
              <a:t>Develop strategic plan for PBN </a:t>
            </a:r>
            <a:r>
              <a:rPr lang="en-US" sz="2000" dirty="0" smtClean="0"/>
              <a:t>concept </a:t>
            </a:r>
            <a:r>
              <a:rPr lang="en-US" sz="1400" dirty="0" smtClean="0">
                <a:solidFill>
                  <a:srgbClr val="00B050"/>
                </a:solidFill>
              </a:rPr>
              <a:t>(2016)</a:t>
            </a:r>
            <a:endParaRPr lang="en-US" sz="2000" dirty="0">
              <a:solidFill>
                <a:srgbClr val="00B050"/>
              </a:solidFill>
            </a:endParaRPr>
          </a:p>
          <a:p>
            <a:pPr lvl="1"/>
            <a:r>
              <a:rPr lang="en-US" sz="2000" dirty="0"/>
              <a:t>Update the Ops Approval Manual (Doc 9997) </a:t>
            </a:r>
            <a:r>
              <a:rPr lang="en-US" sz="1400" dirty="0">
                <a:solidFill>
                  <a:srgbClr val="00B050"/>
                </a:solidFill>
              </a:rPr>
              <a:t>(2016)</a:t>
            </a:r>
          </a:p>
          <a:p>
            <a:pPr lvl="2"/>
            <a:r>
              <a:rPr lang="en-US" sz="1600" dirty="0"/>
              <a:t>Inclusion of Complex PBN</a:t>
            </a:r>
          </a:p>
          <a:p>
            <a:pPr lvl="1"/>
            <a:r>
              <a:rPr lang="en-US" sz="2000" dirty="0"/>
              <a:t>Develop reversion strategy for GNSS outage </a:t>
            </a:r>
            <a:r>
              <a:rPr lang="en-US" sz="1400" dirty="0">
                <a:solidFill>
                  <a:srgbClr val="FFC000"/>
                </a:solidFill>
              </a:rPr>
              <a:t>(2017)</a:t>
            </a:r>
          </a:p>
          <a:p>
            <a:pPr lvl="1"/>
            <a:r>
              <a:rPr lang="en-US" sz="2000" dirty="0"/>
              <a:t>Develop initial guidance for mixed mode operations </a:t>
            </a:r>
            <a:r>
              <a:rPr lang="en-US" sz="1400" dirty="0">
                <a:solidFill>
                  <a:srgbClr val="FFC000"/>
                </a:solidFill>
              </a:rPr>
              <a:t>(2017)</a:t>
            </a:r>
          </a:p>
          <a:p>
            <a:pPr lvl="1"/>
            <a:r>
              <a:rPr lang="en-US" sz="2000" dirty="0" smtClean="0"/>
              <a:t>Develop </a:t>
            </a:r>
            <a:r>
              <a:rPr lang="en-US" sz="2000" dirty="0"/>
              <a:t>operational guidance on PBN procedures </a:t>
            </a:r>
            <a:r>
              <a:rPr lang="en-US" sz="1400" dirty="0">
                <a:solidFill>
                  <a:srgbClr val="FFC000"/>
                </a:solidFill>
              </a:rPr>
              <a:t>(2017)</a:t>
            </a:r>
          </a:p>
          <a:p>
            <a:pPr lvl="1"/>
            <a:r>
              <a:rPr lang="en-US" sz="2000" dirty="0"/>
              <a:t>Investigate use of </a:t>
            </a:r>
            <a:r>
              <a:rPr lang="en-US" sz="2000" dirty="0" smtClean="0"/>
              <a:t>Multi-Constellation/Multi </a:t>
            </a:r>
            <a:r>
              <a:rPr lang="en-US" sz="2000" dirty="0"/>
              <a:t>Frequency for GNSS </a:t>
            </a:r>
            <a:r>
              <a:rPr lang="en-US" sz="1400" dirty="0">
                <a:solidFill>
                  <a:srgbClr val="FFC000"/>
                </a:solidFill>
              </a:rPr>
              <a:t>(2017)</a:t>
            </a:r>
          </a:p>
          <a:p>
            <a:pPr lvl="1"/>
            <a:r>
              <a:rPr lang="en-US" sz="2000" dirty="0"/>
              <a:t>Flight plan codes for all nav specs and options </a:t>
            </a:r>
            <a:r>
              <a:rPr lang="en-US" sz="1400" dirty="0">
                <a:solidFill>
                  <a:srgbClr val="FFC000"/>
                </a:solidFill>
              </a:rPr>
              <a:t>(2018)</a:t>
            </a:r>
          </a:p>
          <a:p>
            <a:pPr lvl="1"/>
            <a:r>
              <a:rPr lang="en-US" sz="2000" dirty="0" smtClean="0"/>
              <a:t>Implementation </a:t>
            </a:r>
            <a:r>
              <a:rPr lang="en-US" sz="2000" dirty="0"/>
              <a:t>of RF legs and </a:t>
            </a:r>
            <a:r>
              <a:rPr lang="en-US" sz="2000" dirty="0" smtClean="0"/>
              <a:t>FRT’s </a:t>
            </a:r>
            <a:r>
              <a:rPr lang="en-US" sz="1400" dirty="0" smtClean="0">
                <a:solidFill>
                  <a:srgbClr val="FF0000"/>
                </a:solidFill>
              </a:rPr>
              <a:t>(2020)</a:t>
            </a:r>
            <a:endParaRPr lang="en-US" sz="2000" dirty="0">
              <a:solidFill>
                <a:srgbClr val="FF0000"/>
              </a:solidFill>
            </a:endParaRPr>
          </a:p>
          <a:p>
            <a:pPr lvl="1"/>
            <a:r>
              <a:rPr lang="en-US" sz="2000" b="0" dirty="0" smtClean="0"/>
              <a:t>Develop RNP AR Departure procedures </a:t>
            </a:r>
            <a:r>
              <a:rPr lang="en-US" sz="1400" b="0" dirty="0" smtClean="0">
                <a:solidFill>
                  <a:srgbClr val="FF0000"/>
                </a:solidFill>
              </a:rPr>
              <a:t>(2020)</a:t>
            </a:r>
          </a:p>
          <a:p>
            <a:pPr lvl="1"/>
            <a:endParaRPr lang="en-US" sz="2000" b="0" dirty="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415" y="4941168"/>
            <a:ext cx="2550241" cy="160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8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9036496" cy="792088"/>
          </a:xfrm>
        </p:spPr>
        <p:txBody>
          <a:bodyPr/>
          <a:lstStyle/>
          <a:p>
            <a:r>
              <a:rPr lang="en-US" dirty="0" smtClean="0"/>
              <a:t>PBNSG Inter-panel Coordination</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707560"/>
              </p:ext>
            </p:extLst>
          </p:nvPr>
        </p:nvGraphicFramePr>
        <p:xfrm>
          <a:off x="251520" y="1751620"/>
          <a:ext cx="53285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11560" y="3861048"/>
            <a:ext cx="1440160" cy="461665"/>
          </a:xfrm>
          <a:prstGeom prst="rect">
            <a:avLst/>
          </a:prstGeom>
          <a:noFill/>
        </p:spPr>
        <p:txBody>
          <a:bodyPr wrap="square" rtlCol="0">
            <a:spAutoFit/>
          </a:bodyPr>
          <a:lstStyle/>
          <a:p>
            <a:pPr algn="ctr"/>
            <a:r>
              <a:rPr lang="en-US" sz="2400" dirty="0" smtClean="0">
                <a:solidFill>
                  <a:srgbClr val="FFC000"/>
                </a:solidFill>
              </a:rPr>
              <a:t>PBN SG</a:t>
            </a:r>
            <a:endParaRPr lang="en-GB" sz="2400" dirty="0">
              <a:solidFill>
                <a:srgbClr val="FFC000"/>
              </a:solidFill>
            </a:endParaRPr>
          </a:p>
        </p:txBody>
      </p:sp>
      <p:sp>
        <p:nvSpPr>
          <p:cNvPr id="3" name="TextBox 2"/>
          <p:cNvSpPr txBox="1"/>
          <p:nvPr/>
        </p:nvSpPr>
        <p:spPr>
          <a:xfrm>
            <a:off x="5295472" y="1568113"/>
            <a:ext cx="3528392" cy="5016758"/>
          </a:xfrm>
          <a:prstGeom prst="rect">
            <a:avLst/>
          </a:prstGeom>
          <a:noFill/>
        </p:spPr>
        <p:txBody>
          <a:bodyPr wrap="square" rtlCol="0">
            <a:spAutoFit/>
          </a:bodyPr>
          <a:lstStyle/>
          <a:p>
            <a:r>
              <a:rPr lang="en-US" sz="1600" dirty="0" smtClean="0">
                <a:solidFill>
                  <a:schemeClr val="accent1"/>
                </a:solidFill>
              </a:rPr>
              <a:t>GBAS CAT II/III, charting/database Harmonization, Regulatory oversight,</a:t>
            </a:r>
          </a:p>
          <a:p>
            <a:r>
              <a:rPr lang="en-US" sz="1600" dirty="0" smtClean="0">
                <a:solidFill>
                  <a:schemeClr val="accent1"/>
                </a:solidFill>
              </a:rPr>
              <a:t>Visual PBN procedures, PBN to XLS</a:t>
            </a:r>
          </a:p>
          <a:p>
            <a:endParaRPr lang="en-US" sz="1600" dirty="0"/>
          </a:p>
          <a:p>
            <a:r>
              <a:rPr lang="en-US" sz="1600" dirty="0" smtClean="0"/>
              <a:t>Making PBN the norm in operations,</a:t>
            </a:r>
          </a:p>
          <a:p>
            <a:r>
              <a:rPr lang="en-US" sz="1600" dirty="0" smtClean="0"/>
              <a:t>Visual guided Approaches using Area Navigation</a:t>
            </a:r>
          </a:p>
          <a:p>
            <a:endParaRPr lang="en-US" sz="1600" dirty="0"/>
          </a:p>
          <a:p>
            <a:endParaRPr lang="en-US" sz="1600" dirty="0" smtClean="0">
              <a:solidFill>
                <a:schemeClr val="accent1"/>
              </a:solidFill>
            </a:endParaRPr>
          </a:p>
          <a:p>
            <a:r>
              <a:rPr lang="en-US" sz="1600" dirty="0" smtClean="0">
                <a:solidFill>
                  <a:schemeClr val="accent1"/>
                </a:solidFill>
              </a:rPr>
              <a:t>GBAS CAT II/III, Galileo/</a:t>
            </a:r>
            <a:r>
              <a:rPr lang="en-US" sz="1600" dirty="0" err="1" smtClean="0">
                <a:solidFill>
                  <a:schemeClr val="accent1"/>
                </a:solidFill>
              </a:rPr>
              <a:t>Beidou</a:t>
            </a:r>
            <a:r>
              <a:rPr lang="en-US" sz="1600" dirty="0" smtClean="0">
                <a:solidFill>
                  <a:schemeClr val="accent1"/>
                </a:solidFill>
              </a:rPr>
              <a:t> terrestrial </a:t>
            </a:r>
            <a:r>
              <a:rPr lang="en-US" sz="1600" dirty="0" err="1" smtClean="0">
                <a:solidFill>
                  <a:schemeClr val="accent1"/>
                </a:solidFill>
              </a:rPr>
              <a:t>navaid</a:t>
            </a:r>
            <a:r>
              <a:rPr lang="en-US" sz="1600" dirty="0" smtClean="0">
                <a:solidFill>
                  <a:schemeClr val="accent1"/>
                </a:solidFill>
              </a:rPr>
              <a:t> strategy</a:t>
            </a:r>
          </a:p>
          <a:p>
            <a:endParaRPr lang="en-US" sz="1600" dirty="0"/>
          </a:p>
          <a:p>
            <a:endParaRPr lang="en-US" sz="1600" dirty="0"/>
          </a:p>
          <a:p>
            <a:r>
              <a:rPr lang="en-US" sz="1600" dirty="0" smtClean="0"/>
              <a:t>CDO/CCO Phraseology</a:t>
            </a:r>
          </a:p>
          <a:p>
            <a:endParaRPr lang="en-US" sz="1600" dirty="0" smtClean="0"/>
          </a:p>
          <a:p>
            <a:endParaRPr lang="en-US" sz="1600" dirty="0" smtClean="0">
              <a:solidFill>
                <a:schemeClr val="accent1"/>
              </a:solidFill>
            </a:endParaRPr>
          </a:p>
          <a:p>
            <a:r>
              <a:rPr lang="en-US" sz="1600" dirty="0" smtClean="0">
                <a:solidFill>
                  <a:schemeClr val="accent1"/>
                </a:solidFill>
              </a:rPr>
              <a:t>RNP1, RNP2, ARNP RNP APCH, RNP AR APCH separation standards</a:t>
            </a:r>
          </a:p>
          <a:p>
            <a:r>
              <a:rPr lang="en-US" sz="1600" dirty="0" smtClean="0">
                <a:solidFill>
                  <a:schemeClr val="accent1"/>
                </a:solidFill>
              </a:rPr>
              <a:t>Parallel </a:t>
            </a:r>
            <a:r>
              <a:rPr lang="en-US" sz="1600" dirty="0" err="1" smtClean="0">
                <a:solidFill>
                  <a:schemeClr val="accent1"/>
                </a:solidFill>
              </a:rPr>
              <a:t>sep</a:t>
            </a:r>
            <a:r>
              <a:rPr lang="en-US" sz="1600" dirty="0" smtClean="0">
                <a:solidFill>
                  <a:schemeClr val="accent1"/>
                </a:solidFill>
              </a:rPr>
              <a:t> standards for GBAS/RNP</a:t>
            </a:r>
          </a:p>
          <a:p>
            <a:r>
              <a:rPr lang="en-US" sz="1600" dirty="0" smtClean="0">
                <a:solidFill>
                  <a:schemeClr val="accent1"/>
                </a:solidFill>
              </a:rPr>
              <a:t>Reduced divergence departures</a:t>
            </a: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4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792088"/>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251520" y="1916832"/>
            <a:ext cx="8640960" cy="4536504"/>
          </a:xfrm>
        </p:spPr>
        <p:txBody>
          <a:bodyPr>
            <a:normAutofit fontScale="92500" lnSpcReduction="20000"/>
          </a:bodyPr>
          <a:lstStyle/>
          <a:p>
            <a:pPr>
              <a:lnSpc>
                <a:spcPct val="120000"/>
              </a:lnSpc>
              <a:spcAft>
                <a:spcPts val="1200"/>
              </a:spcAft>
            </a:pPr>
            <a:r>
              <a:rPr lang="en-GB" sz="3400" dirty="0" smtClean="0"/>
              <a:t>Making PBN the norm in operations rather than the exception </a:t>
            </a:r>
            <a:endParaRPr lang="en-GB" sz="3400" dirty="0" smtClean="0">
              <a:solidFill>
                <a:srgbClr val="FFC000"/>
              </a:solidFill>
            </a:endParaRPr>
          </a:p>
          <a:p>
            <a:pPr lvl="1">
              <a:lnSpc>
                <a:spcPct val="120000"/>
              </a:lnSpc>
              <a:spcAft>
                <a:spcPts val="1200"/>
              </a:spcAft>
            </a:pPr>
            <a:r>
              <a:rPr lang="en-US" sz="2900" b="1" dirty="0" smtClean="0"/>
              <a:t>Simplify the approval process </a:t>
            </a:r>
            <a:r>
              <a:rPr lang="en-US" sz="2900" b="1" dirty="0" smtClean="0">
                <a:solidFill>
                  <a:schemeClr val="accent3"/>
                </a:solidFill>
              </a:rPr>
              <a:t>(2016)</a:t>
            </a:r>
          </a:p>
          <a:p>
            <a:pPr lvl="1">
              <a:lnSpc>
                <a:spcPct val="120000"/>
              </a:lnSpc>
              <a:spcAft>
                <a:spcPts val="1200"/>
              </a:spcAft>
            </a:pPr>
            <a:r>
              <a:rPr lang="en-US" sz="2900" b="1" dirty="0" smtClean="0"/>
              <a:t>Specific Approval only for ‘Complex PBN operation’</a:t>
            </a:r>
            <a:r>
              <a:rPr lang="en-US" sz="2900" b="1" dirty="0">
                <a:solidFill>
                  <a:schemeClr val="accent3"/>
                </a:solidFill>
              </a:rPr>
              <a:t> (2016</a:t>
            </a:r>
            <a:r>
              <a:rPr lang="en-US" sz="2900" b="1" dirty="0" smtClean="0">
                <a:solidFill>
                  <a:schemeClr val="accent3"/>
                </a:solidFill>
              </a:rPr>
              <a:t>)</a:t>
            </a:r>
            <a:endParaRPr lang="en-US" sz="2900" b="1" dirty="0" smtClean="0"/>
          </a:p>
          <a:p>
            <a:pPr lvl="1">
              <a:lnSpc>
                <a:spcPct val="120000"/>
              </a:lnSpc>
              <a:spcAft>
                <a:spcPts val="1200"/>
              </a:spcAft>
            </a:pPr>
            <a:r>
              <a:rPr lang="en-US" sz="2900" b="1" dirty="0" smtClean="0"/>
              <a:t>Update training provisions to include PBN </a:t>
            </a:r>
            <a:r>
              <a:rPr lang="en-US" sz="2900" b="1" dirty="0" smtClean="0">
                <a:solidFill>
                  <a:srgbClr val="FFC000"/>
                </a:solidFill>
              </a:rPr>
              <a:t>(2018)</a:t>
            </a:r>
          </a:p>
          <a:p>
            <a:pPr lvl="2">
              <a:lnSpc>
                <a:spcPct val="120000"/>
              </a:lnSpc>
              <a:spcAft>
                <a:spcPts val="1200"/>
              </a:spcAft>
            </a:pPr>
            <a:r>
              <a:rPr lang="en-US" sz="2500" b="1" dirty="0" smtClean="0"/>
              <a:t>(PANS TRAINING and Annex 6)</a:t>
            </a:r>
            <a:endParaRPr lang="en-US" sz="25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1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864096"/>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323528" y="1988840"/>
            <a:ext cx="8568952" cy="4464496"/>
          </a:xfrm>
        </p:spPr>
        <p:txBody>
          <a:bodyPr>
            <a:normAutofit lnSpcReduction="10000"/>
          </a:bodyPr>
          <a:lstStyle/>
          <a:p>
            <a:pPr marL="342900" lvl="1" indent="-342900">
              <a:lnSpc>
                <a:spcPct val="120000"/>
              </a:lnSpc>
              <a:spcAft>
                <a:spcPts val="1200"/>
              </a:spcAft>
              <a:buFont typeface="Arial" pitchFamily="34" charset="0"/>
              <a:buChar char="•"/>
            </a:pPr>
            <a:r>
              <a:rPr lang="en-US" sz="2800" dirty="0" smtClean="0"/>
              <a:t>Use of Area Navigation capability on conventional procedures </a:t>
            </a:r>
            <a:r>
              <a:rPr lang="en-US" sz="2900" b="1" dirty="0">
                <a:solidFill>
                  <a:srgbClr val="FFC000"/>
                </a:solidFill>
              </a:rPr>
              <a:t>(2018</a:t>
            </a:r>
            <a:r>
              <a:rPr lang="en-US" sz="2900" b="1" dirty="0" smtClean="0">
                <a:solidFill>
                  <a:srgbClr val="FFC000"/>
                </a:solidFill>
              </a:rPr>
              <a:t>)</a:t>
            </a:r>
            <a:endParaRPr lang="en-US" sz="2800" dirty="0" smtClean="0"/>
          </a:p>
          <a:p>
            <a:pPr lvl="1">
              <a:lnSpc>
                <a:spcPct val="120000"/>
              </a:lnSpc>
              <a:spcAft>
                <a:spcPts val="1200"/>
              </a:spcAft>
            </a:pPr>
            <a:r>
              <a:rPr lang="en-US" sz="2400" dirty="0" smtClean="0"/>
              <a:t>Overlay procedures</a:t>
            </a:r>
          </a:p>
          <a:p>
            <a:pPr lvl="1">
              <a:lnSpc>
                <a:spcPct val="120000"/>
              </a:lnSpc>
              <a:spcAft>
                <a:spcPts val="1200"/>
              </a:spcAft>
            </a:pPr>
            <a:r>
              <a:rPr lang="en-US" sz="2400" dirty="0" smtClean="0"/>
              <a:t>Use of Substitute and Alternate means of navigation</a:t>
            </a:r>
          </a:p>
          <a:p>
            <a:pPr marL="342900" lvl="1" indent="-342900">
              <a:lnSpc>
                <a:spcPct val="120000"/>
              </a:lnSpc>
              <a:spcAft>
                <a:spcPts val="1200"/>
              </a:spcAft>
              <a:buFont typeface="Arial" pitchFamily="34" charset="0"/>
              <a:buChar char="•"/>
            </a:pPr>
            <a:r>
              <a:rPr lang="en-US" sz="2800" dirty="0"/>
              <a:t>Develop Visual Guided </a:t>
            </a:r>
            <a:r>
              <a:rPr lang="en-US" sz="2800" dirty="0" smtClean="0"/>
              <a:t>Approaches </a:t>
            </a:r>
            <a:r>
              <a:rPr lang="en-US" sz="2900" b="1" dirty="0">
                <a:solidFill>
                  <a:srgbClr val="FFC000"/>
                </a:solidFill>
              </a:rPr>
              <a:t>(2018</a:t>
            </a:r>
            <a:r>
              <a:rPr lang="en-US" sz="2900" b="1" dirty="0" smtClean="0">
                <a:solidFill>
                  <a:srgbClr val="FFC000"/>
                </a:solidFill>
              </a:rPr>
              <a:t>)</a:t>
            </a:r>
            <a:endParaRPr lang="en-US" sz="2800" dirty="0"/>
          </a:p>
          <a:p>
            <a:pPr lvl="1">
              <a:lnSpc>
                <a:spcPct val="120000"/>
              </a:lnSpc>
              <a:spcAft>
                <a:spcPts val="1200"/>
              </a:spcAft>
            </a:pPr>
            <a:r>
              <a:rPr lang="en-US" sz="2400" dirty="0"/>
              <a:t>Concept of Operations to include use of Area Navigation capability</a:t>
            </a:r>
          </a:p>
          <a:p>
            <a:pPr>
              <a:lnSpc>
                <a:spcPct val="120000"/>
              </a:lnSpc>
              <a:spcAft>
                <a:spcPts val="1200"/>
              </a:spcAft>
            </a:pPr>
            <a:endParaRPr 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5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lstStyle/>
          <a:p>
            <a:r>
              <a:rPr lang="en-US" dirty="0">
                <a:solidFill>
                  <a:srgbClr val="0054A4"/>
                </a:solidFill>
              </a:rPr>
              <a:t>Flight procedures </a:t>
            </a:r>
            <a:r>
              <a:rPr lang="en-US" sz="3200" dirty="0">
                <a:solidFill>
                  <a:srgbClr val="0054A4"/>
                </a:solidFill>
              </a:rPr>
              <a:t>(IFPP)</a:t>
            </a:r>
            <a:endParaRPr lang="en-US" dirty="0">
              <a:solidFill>
                <a:srgbClr val="0054A4"/>
              </a:solidFill>
            </a:endParaRPr>
          </a:p>
        </p:txBody>
      </p:sp>
      <p:sp>
        <p:nvSpPr>
          <p:cNvPr id="3" name="Content Placeholder 2"/>
          <p:cNvSpPr>
            <a:spLocks noGrp="1"/>
          </p:cNvSpPr>
          <p:nvPr>
            <p:ph idx="1"/>
          </p:nvPr>
        </p:nvSpPr>
        <p:spPr>
          <a:xfrm>
            <a:off x="-36512" y="1484784"/>
            <a:ext cx="9180512" cy="4464496"/>
          </a:xfrm>
        </p:spPr>
        <p:txBody>
          <a:bodyPr>
            <a:noAutofit/>
          </a:bodyPr>
          <a:lstStyle/>
          <a:p>
            <a:pPr lvl="1">
              <a:spcAft>
                <a:spcPts val="1200"/>
              </a:spcAft>
            </a:pPr>
            <a:r>
              <a:rPr lang="en-GB" sz="2000" b="1" dirty="0" smtClean="0"/>
              <a:t>LP/</a:t>
            </a:r>
            <a:r>
              <a:rPr lang="en-GB" sz="2000" b="1" dirty="0" err="1" smtClean="0"/>
              <a:t>Baro</a:t>
            </a:r>
            <a:r>
              <a:rPr lang="en-GB" sz="2000" b="1" dirty="0" smtClean="0"/>
              <a:t>-VNAV </a:t>
            </a:r>
            <a:r>
              <a:rPr lang="en-GB" sz="1600" b="1" dirty="0">
                <a:solidFill>
                  <a:srgbClr val="FFC000"/>
                </a:solidFill>
              </a:rPr>
              <a:t>(2018)</a:t>
            </a:r>
          </a:p>
          <a:p>
            <a:pPr lvl="1">
              <a:spcAft>
                <a:spcPts val="1200"/>
              </a:spcAft>
            </a:pPr>
            <a:r>
              <a:rPr lang="en-GB" sz="2000" b="1" dirty="0"/>
              <a:t>RNP AR </a:t>
            </a:r>
            <a:r>
              <a:rPr lang="en-GB" sz="2000" b="1" dirty="0" smtClean="0"/>
              <a:t>Departures (Revision of RNP AR Design Manual) </a:t>
            </a:r>
            <a:r>
              <a:rPr lang="en-GB" sz="1600" b="1" dirty="0">
                <a:solidFill>
                  <a:srgbClr val="FFC000"/>
                </a:solidFill>
              </a:rPr>
              <a:t>(2018)</a:t>
            </a:r>
          </a:p>
          <a:p>
            <a:pPr lvl="1">
              <a:spcAft>
                <a:spcPts val="1200"/>
              </a:spcAft>
            </a:pPr>
            <a:r>
              <a:rPr lang="en-GB" sz="2000" b="1" dirty="0"/>
              <a:t>Visual procedures using PBN </a:t>
            </a:r>
            <a:r>
              <a:rPr lang="en-GB" sz="1600" b="1" dirty="0">
                <a:solidFill>
                  <a:srgbClr val="FFC000"/>
                </a:solidFill>
              </a:rPr>
              <a:t>(2018)</a:t>
            </a:r>
          </a:p>
          <a:p>
            <a:pPr lvl="1">
              <a:spcAft>
                <a:spcPts val="1200"/>
              </a:spcAft>
            </a:pPr>
            <a:r>
              <a:rPr lang="en-GB" sz="2000" b="1" dirty="0" smtClean="0"/>
              <a:t>GBAS CAT II/III </a:t>
            </a:r>
            <a:r>
              <a:rPr lang="en-GB" sz="1600" b="1" dirty="0">
                <a:solidFill>
                  <a:srgbClr val="FFC000"/>
                </a:solidFill>
              </a:rPr>
              <a:t>(2018)</a:t>
            </a:r>
          </a:p>
          <a:p>
            <a:pPr lvl="1">
              <a:spcAft>
                <a:spcPts val="1200"/>
              </a:spcAft>
            </a:pPr>
            <a:r>
              <a:rPr lang="en-GB" sz="2000" b="1" dirty="0" smtClean="0"/>
              <a:t>GBAS Terminal Operations </a:t>
            </a:r>
            <a:r>
              <a:rPr lang="en-GB" sz="1600" b="1" dirty="0">
                <a:solidFill>
                  <a:srgbClr val="FFC000"/>
                </a:solidFill>
              </a:rPr>
              <a:t>(2018)</a:t>
            </a:r>
          </a:p>
          <a:p>
            <a:pPr lvl="1">
              <a:spcAft>
                <a:spcPts val="1200"/>
              </a:spcAft>
            </a:pPr>
            <a:r>
              <a:rPr lang="en-US" sz="2000" b="1" dirty="0" smtClean="0"/>
              <a:t>Fixed Radius Transitions (for </a:t>
            </a:r>
            <a:r>
              <a:rPr lang="en-US" sz="2000" b="1" dirty="0" err="1" smtClean="0"/>
              <a:t>enroute</a:t>
            </a:r>
            <a:r>
              <a:rPr lang="en-US" sz="2000" b="1" dirty="0" smtClean="0"/>
              <a:t>) - promulgation </a:t>
            </a:r>
            <a:r>
              <a:rPr lang="en-US" sz="1600" b="1" dirty="0" smtClean="0">
                <a:solidFill>
                  <a:srgbClr val="FFC000"/>
                </a:solidFill>
              </a:rPr>
              <a:t>(2018)</a:t>
            </a:r>
          </a:p>
          <a:p>
            <a:pPr lvl="1">
              <a:spcAft>
                <a:spcPts val="1200"/>
              </a:spcAft>
            </a:pPr>
            <a:r>
              <a:rPr lang="en-US" sz="2000" b="1" dirty="0" smtClean="0"/>
              <a:t>Helicopter</a:t>
            </a:r>
            <a:r>
              <a:rPr lang="en-US" sz="1600" b="1" dirty="0" smtClean="0">
                <a:solidFill>
                  <a:srgbClr val="FFC000"/>
                </a:solidFill>
              </a:rPr>
              <a:t> </a:t>
            </a:r>
            <a:r>
              <a:rPr lang="en-US" sz="2000" b="1" dirty="0"/>
              <a:t>PBN</a:t>
            </a:r>
            <a:r>
              <a:rPr lang="en-US" sz="1600" b="1" dirty="0" smtClean="0">
                <a:solidFill>
                  <a:srgbClr val="FFC000"/>
                </a:solidFill>
              </a:rPr>
              <a:t> </a:t>
            </a:r>
            <a:r>
              <a:rPr lang="en-US" sz="2000" b="1" dirty="0"/>
              <a:t>Operations</a:t>
            </a:r>
            <a:r>
              <a:rPr lang="en-US" sz="1600" b="1" dirty="0" smtClean="0">
                <a:solidFill>
                  <a:srgbClr val="FFC000"/>
                </a:solidFill>
              </a:rPr>
              <a:t> (2018)</a:t>
            </a:r>
          </a:p>
          <a:p>
            <a:pPr lvl="1">
              <a:spcAft>
                <a:spcPts val="1200"/>
              </a:spcAft>
            </a:pPr>
            <a:r>
              <a:rPr lang="en-US" sz="2000" b="1" dirty="0" smtClean="0"/>
              <a:t>Provision of Information for the Strategic</a:t>
            </a:r>
            <a:r>
              <a:rPr lang="en-US" sz="1600" b="1" dirty="0" smtClean="0">
                <a:solidFill>
                  <a:srgbClr val="FFC000"/>
                </a:solidFill>
              </a:rPr>
              <a:t> </a:t>
            </a:r>
            <a:r>
              <a:rPr lang="en-US" sz="2000" b="1" dirty="0"/>
              <a:t>Development</a:t>
            </a:r>
            <a:r>
              <a:rPr lang="en-US" sz="1600" b="1" dirty="0" smtClean="0">
                <a:solidFill>
                  <a:srgbClr val="FFC000"/>
                </a:solidFill>
              </a:rPr>
              <a:t> </a:t>
            </a:r>
            <a:r>
              <a:rPr lang="en-US" sz="2000" b="1" dirty="0"/>
              <a:t>of</a:t>
            </a:r>
            <a:r>
              <a:rPr lang="en-US" sz="1600" b="1" dirty="0" smtClean="0">
                <a:solidFill>
                  <a:srgbClr val="FFC000"/>
                </a:solidFill>
              </a:rPr>
              <a:t> </a:t>
            </a:r>
            <a:r>
              <a:rPr lang="en-US" sz="2000" b="1" dirty="0"/>
              <a:t>PBN</a:t>
            </a:r>
            <a:r>
              <a:rPr lang="en-US" sz="1600" b="1" dirty="0" smtClean="0">
                <a:solidFill>
                  <a:srgbClr val="FFC000"/>
                </a:solidFill>
              </a:rPr>
              <a:t> (2018)</a:t>
            </a:r>
          </a:p>
          <a:p>
            <a:pPr lvl="1">
              <a:spcAft>
                <a:spcPts val="1200"/>
              </a:spcAft>
            </a:pPr>
            <a:r>
              <a:rPr lang="en-US" sz="2000" b="1" dirty="0"/>
              <a:t>PBN/IFP Regulatory Requirements (Annex 11) </a:t>
            </a:r>
            <a:r>
              <a:rPr lang="en-US" sz="1600" b="1" dirty="0">
                <a:solidFill>
                  <a:srgbClr val="92D050"/>
                </a:solidFill>
              </a:rPr>
              <a:t> </a:t>
            </a:r>
            <a:endParaRPr lang="en-US" sz="2000" b="1" dirty="0"/>
          </a:p>
          <a:p>
            <a:pPr lvl="2">
              <a:spcAft>
                <a:spcPts val="1200"/>
              </a:spcAft>
            </a:pPr>
            <a:r>
              <a:rPr lang="en-US" sz="1800" b="1" dirty="0"/>
              <a:t>Guidance material on Safety Assessment </a:t>
            </a:r>
            <a:r>
              <a:rPr lang="en-US" sz="1600" b="1" dirty="0">
                <a:solidFill>
                  <a:srgbClr val="FFC000"/>
                </a:solidFill>
              </a:rPr>
              <a:t>(</a:t>
            </a:r>
            <a:r>
              <a:rPr lang="en-US" sz="1600" b="1" dirty="0" smtClean="0">
                <a:solidFill>
                  <a:srgbClr val="FFC000"/>
                </a:solidFill>
              </a:rPr>
              <a:t>2018)</a:t>
            </a:r>
            <a:endParaRPr lang="en-US" sz="1600" b="1" dirty="0">
              <a:solidFill>
                <a:srgbClr val="FFC000"/>
              </a:solidFill>
            </a:endParaRPr>
          </a:p>
          <a:p>
            <a:pPr lvl="1">
              <a:spcAft>
                <a:spcPts val="1200"/>
              </a:spcAft>
            </a:pPr>
            <a:endParaRPr lang="en-GB" sz="1600" b="1" dirty="0" smtClean="0">
              <a:solidFill>
                <a:srgbClr val="FFC000"/>
              </a:solidFill>
            </a:endParaRPr>
          </a:p>
        </p:txBody>
      </p:sp>
      <p:sp>
        <p:nvSpPr>
          <p:cNvPr id="4" name="Date Placeholder 3"/>
          <p:cNvSpPr>
            <a:spLocks noGrp="1"/>
          </p:cNvSpPr>
          <p:nvPr>
            <p:ph type="dt" sz="half" idx="10"/>
          </p:nvPr>
        </p:nvSpPr>
        <p:spPr/>
        <p:txBody>
          <a:bodyPr/>
          <a:lstStyle/>
          <a:p>
            <a:fld id="{A860B9B9-36F1-47CF-8290-3B6BAD6C02A9}" type="datetime3">
              <a:rPr lang="en-CA" smtClean="0">
                <a:solidFill>
                  <a:prstClr val="white"/>
                </a:solidFill>
              </a:rPr>
              <a:pPr/>
              <a:t>7 June 2015</a:t>
            </a:fld>
            <a:endParaRPr lang="en-CA" sz="2400" b="1" dirty="0">
              <a:solidFill>
                <a:srgbClr val="279DD9"/>
              </a:solidFill>
              <a:latin typeface="+mj-lt"/>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39</a:t>
            </a:fld>
            <a:endParaRPr lang="en-CA">
              <a:solidFill>
                <a:prstClr val="white"/>
              </a:solidFill>
            </a:endParaRPr>
          </a:p>
        </p:txBody>
      </p:sp>
    </p:spTree>
    <p:extLst>
      <p:ext uri="{BB962C8B-B14F-4D97-AF65-F5344CB8AC3E}">
        <p14:creationId xmlns:p14="http://schemas.microsoft.com/office/powerpoint/2010/main" val="24028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864096"/>
          </a:xfrm>
        </p:spPr>
        <p:txBody>
          <a:bodyPr/>
          <a:lstStyle/>
          <a:p>
            <a:r>
              <a:rPr lang="en-US" dirty="0" smtClean="0"/>
              <a:t>Major input to the PBN Program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390"/>
            <a:ext cx="4644008" cy="12863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759943"/>
            <a:ext cx="4824536" cy="13370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851" y="4037573"/>
            <a:ext cx="4320480" cy="128969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75823"/>
            <a:ext cx="3851920" cy="126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73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936104"/>
          </a:xfrm>
        </p:spPr>
        <p:txBody>
          <a:bodyPr/>
          <a:lstStyle/>
          <a:p>
            <a:r>
              <a:rPr lang="en-US" dirty="0" smtClean="0"/>
              <a:t>PBN Approach Chart Depiction</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838847"/>
              </p:ext>
            </p:extLst>
          </p:nvPr>
        </p:nvGraphicFramePr>
        <p:xfrm>
          <a:off x="1691680" y="2060848"/>
          <a:ext cx="5239478" cy="1747520"/>
        </p:xfrm>
        <a:graphic>
          <a:graphicData uri="http://schemas.openxmlformats.org/drawingml/2006/table">
            <a:tbl>
              <a:tblPr firstRow="1" bandRow="1">
                <a:tableStyleId>{5C22544A-7EE6-4342-B048-85BDC9FD1C3A}</a:tableStyleId>
              </a:tblPr>
              <a:tblGrid>
                <a:gridCol w="2619739"/>
                <a:gridCol w="2619739"/>
              </a:tblGrid>
              <a:tr h="370840">
                <a:tc>
                  <a:txBody>
                    <a:bodyPr/>
                    <a:lstStyle/>
                    <a:p>
                      <a:pPr algn="ctr"/>
                      <a:r>
                        <a:rPr lang="en-US" dirty="0" smtClean="0"/>
                        <a:t>Interim Naming</a:t>
                      </a:r>
                    </a:p>
                    <a:p>
                      <a:pPr algn="ctr"/>
                      <a:r>
                        <a:rPr lang="en-US" i="1" dirty="0" smtClean="0"/>
                        <a:t>(until 30 Nov 2022)</a:t>
                      </a:r>
                      <a:endParaRPr lang="en-CA" i="1" dirty="0"/>
                    </a:p>
                  </a:txBody>
                  <a:tcPr/>
                </a:tc>
                <a:tc>
                  <a:txBody>
                    <a:bodyPr/>
                    <a:lstStyle/>
                    <a:p>
                      <a:pPr algn="ctr"/>
                      <a:r>
                        <a:rPr lang="en-US" dirty="0" smtClean="0"/>
                        <a:t>Final Naming</a:t>
                      </a:r>
                    </a:p>
                    <a:p>
                      <a:pPr algn="ctr"/>
                      <a:r>
                        <a:rPr lang="en-US" i="1" dirty="0" smtClean="0"/>
                        <a:t>(from 1 Dec 2022) </a:t>
                      </a:r>
                      <a:endParaRPr lang="en-CA" i="1" dirty="0"/>
                    </a:p>
                  </a:txBody>
                  <a:tcPr/>
                </a:tc>
              </a:tr>
              <a:tr h="370840">
                <a:tc>
                  <a:txBody>
                    <a:bodyPr/>
                    <a:lstStyle/>
                    <a:p>
                      <a:r>
                        <a:rPr lang="en-US" dirty="0" smtClean="0"/>
                        <a:t>RNAV </a:t>
                      </a:r>
                      <a:r>
                        <a:rPr lang="en-US" baseline="-25000" dirty="0" smtClean="0"/>
                        <a:t>(GNSS) </a:t>
                      </a:r>
                      <a:r>
                        <a:rPr lang="en-US" dirty="0" smtClean="0"/>
                        <a:t>RWY 23</a:t>
                      </a:r>
                      <a:endParaRPr lang="en-CA" dirty="0"/>
                    </a:p>
                  </a:txBody>
                  <a:tcPr/>
                </a:tc>
                <a:tc>
                  <a:txBody>
                    <a:bodyPr/>
                    <a:lstStyle/>
                    <a:p>
                      <a:r>
                        <a:rPr lang="en-US" dirty="0" smtClean="0"/>
                        <a:t>RNP RWY 23</a:t>
                      </a:r>
                      <a:endParaRPr lang="en-CA" dirty="0"/>
                    </a:p>
                  </a:txBody>
                  <a:tcPr/>
                </a:tc>
              </a:tr>
              <a:tr h="370840">
                <a:tc>
                  <a:txBody>
                    <a:bodyPr/>
                    <a:lstStyle/>
                    <a:p>
                      <a:r>
                        <a:rPr lang="en-US" dirty="0" smtClean="0"/>
                        <a:t>RNAV Z </a:t>
                      </a:r>
                      <a:r>
                        <a:rPr lang="en-US" baseline="-25000" dirty="0" smtClean="0"/>
                        <a:t>(GNSS) </a:t>
                      </a:r>
                      <a:r>
                        <a:rPr lang="en-US" dirty="0" smtClean="0"/>
                        <a:t>RWY 23</a:t>
                      </a:r>
                      <a:endParaRPr lang="en-CA" dirty="0"/>
                    </a:p>
                  </a:txBody>
                  <a:tcPr/>
                </a:tc>
                <a:tc>
                  <a:txBody>
                    <a:bodyPr/>
                    <a:lstStyle/>
                    <a:p>
                      <a:r>
                        <a:rPr lang="en-US" dirty="0" smtClean="0"/>
                        <a:t>RNP Z RWY 23</a:t>
                      </a:r>
                      <a:endParaRPr lang="en-CA" dirty="0"/>
                    </a:p>
                  </a:txBody>
                  <a:tcPr/>
                </a:tc>
              </a:tr>
              <a:tr h="130805">
                <a:tc>
                  <a:txBody>
                    <a:bodyPr/>
                    <a:lstStyle/>
                    <a:p>
                      <a:r>
                        <a:rPr lang="en-US" dirty="0" smtClean="0"/>
                        <a:t>RNAV </a:t>
                      </a:r>
                      <a:r>
                        <a:rPr lang="en-US" baseline="-25000" dirty="0" smtClean="0"/>
                        <a:t>(RNP) </a:t>
                      </a:r>
                      <a:r>
                        <a:rPr lang="en-US" dirty="0" smtClean="0"/>
                        <a:t>RWY 23</a:t>
                      </a:r>
                      <a:endParaRPr lang="en-CA" dirty="0"/>
                    </a:p>
                  </a:txBody>
                  <a:tcPr/>
                </a:tc>
                <a:tc>
                  <a:txBody>
                    <a:bodyPr/>
                    <a:lstStyle/>
                    <a:p>
                      <a:r>
                        <a:rPr lang="en-US" dirty="0" smtClean="0"/>
                        <a:t>RNP RWY 23 (AR)</a:t>
                      </a:r>
                      <a:endParaRPr lang="en-CA" dirty="0"/>
                    </a:p>
                  </a:txBody>
                  <a:tcPr/>
                </a:tc>
              </a:tr>
            </a:tbl>
          </a:graphicData>
        </a:graphic>
      </p:graphicFrame>
      <p:sp>
        <p:nvSpPr>
          <p:cNvPr id="7" name="TextBox 6"/>
          <p:cNvSpPr txBox="1"/>
          <p:nvPr/>
        </p:nvSpPr>
        <p:spPr>
          <a:xfrm>
            <a:off x="539552" y="4365104"/>
            <a:ext cx="8352928"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t>Procedures that are currently named RNAV and meet the RNP APCH NAV SPEC will be designated RNP</a:t>
            </a:r>
          </a:p>
          <a:p>
            <a:pPr marL="285750" indent="-285750">
              <a:lnSpc>
                <a:spcPct val="150000"/>
              </a:lnSpc>
              <a:buFont typeface="Arial" panose="020B0604020202020204" pitchFamily="34" charset="0"/>
              <a:buChar char="•"/>
            </a:pPr>
            <a:r>
              <a:rPr lang="en-US" sz="2000" dirty="0" smtClean="0"/>
              <a:t>States may go directly from current naming to final convention</a:t>
            </a:r>
          </a:p>
          <a:p>
            <a:pPr marL="285750" indent="-285750">
              <a:lnSpc>
                <a:spcPct val="150000"/>
              </a:lnSpc>
              <a:buFont typeface="Arial" panose="020B0604020202020204" pitchFamily="34" charset="0"/>
              <a:buChar char="•"/>
            </a:pPr>
            <a:r>
              <a:rPr lang="en-US" sz="2000" dirty="0" smtClean="0"/>
              <a:t>Refer to PANS-OPS Vol II and ICAO Circular 336 for more Information</a:t>
            </a:r>
            <a:endParaRPr lang="en-CA"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4499992" cy="1219572"/>
          </a:xfrm>
        </p:spPr>
        <p:txBody>
          <a:bodyPr/>
          <a:lstStyle/>
          <a:p>
            <a:r>
              <a:rPr lang="en-US" sz="3600" dirty="0" smtClean="0"/>
              <a:t>PBN Approach Chart Requirements Box</a:t>
            </a:r>
            <a:endParaRPr lang="en-C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3875269"/>
              </p:ext>
            </p:extLst>
          </p:nvPr>
        </p:nvGraphicFramePr>
        <p:xfrm>
          <a:off x="323528" y="2276872"/>
          <a:ext cx="4186808" cy="2936240"/>
        </p:xfrm>
        <a:graphic>
          <a:graphicData uri="http://schemas.openxmlformats.org/drawingml/2006/table">
            <a:tbl>
              <a:tblPr firstRow="1" bandRow="1">
                <a:tableStyleId>{5C22544A-7EE6-4342-B048-85BDC9FD1C3A}</a:tableStyleId>
              </a:tblPr>
              <a:tblGrid>
                <a:gridCol w="1666528"/>
                <a:gridCol w="2520280"/>
              </a:tblGrid>
              <a:tr h="370840">
                <a:tc>
                  <a:txBody>
                    <a:bodyPr/>
                    <a:lstStyle/>
                    <a:p>
                      <a:pPr algn="ctr"/>
                      <a:r>
                        <a:rPr lang="en-US" dirty="0" smtClean="0"/>
                        <a:t>Navigation Specification</a:t>
                      </a:r>
                      <a:endParaRPr lang="en-CA" dirty="0"/>
                    </a:p>
                  </a:txBody>
                  <a:tcPr/>
                </a:tc>
                <a:tc>
                  <a:txBody>
                    <a:bodyPr/>
                    <a:lstStyle/>
                    <a:p>
                      <a:pPr algn="ctr"/>
                      <a:r>
                        <a:rPr lang="en-US" dirty="0" smtClean="0"/>
                        <a:t>Optional </a:t>
                      </a:r>
                    </a:p>
                    <a:p>
                      <a:pPr algn="ctr"/>
                      <a:r>
                        <a:rPr lang="en-US" dirty="0" smtClean="0"/>
                        <a:t>Requirements</a:t>
                      </a:r>
                      <a:endParaRPr lang="en-CA" dirty="0"/>
                    </a:p>
                  </a:txBody>
                  <a:tcPr/>
                </a:tc>
              </a:tr>
              <a:tr h="370840">
                <a:tc>
                  <a:txBody>
                    <a:bodyPr/>
                    <a:lstStyle/>
                    <a:p>
                      <a:r>
                        <a:rPr lang="en-US" dirty="0" smtClean="0"/>
                        <a:t>RNP APCH</a:t>
                      </a:r>
                      <a:endParaRPr lang="en-CA" dirty="0"/>
                    </a:p>
                  </a:txBody>
                  <a:tcPr/>
                </a:tc>
                <a:tc>
                  <a:txBody>
                    <a:bodyPr/>
                    <a:lstStyle/>
                    <a:p>
                      <a:r>
                        <a:rPr lang="en-US" dirty="0" smtClean="0"/>
                        <a:t>RF required</a:t>
                      </a:r>
                      <a:endParaRPr lang="en-CA" dirty="0"/>
                    </a:p>
                  </a:txBody>
                  <a:tcPr/>
                </a:tc>
              </a:tr>
              <a:tr h="370840">
                <a:tc>
                  <a:txBody>
                    <a:bodyPr/>
                    <a:lstStyle/>
                    <a:p>
                      <a:r>
                        <a:rPr lang="en-US" dirty="0" smtClean="0"/>
                        <a:t>RNP AR APCH</a:t>
                      </a:r>
                      <a:endParaRPr lang="en-CA" dirty="0"/>
                    </a:p>
                  </a:txBody>
                  <a:tcPr/>
                </a:tc>
                <a:tc>
                  <a:txBody>
                    <a:bodyPr/>
                    <a:lstStyle/>
                    <a:p>
                      <a:r>
                        <a:rPr lang="en-US" dirty="0" smtClean="0"/>
                        <a:t>RF required</a:t>
                      </a:r>
                    </a:p>
                    <a:p>
                      <a:r>
                        <a:rPr lang="en-US" dirty="0" smtClean="0"/>
                        <a:t>RNP &lt;0.3</a:t>
                      </a:r>
                    </a:p>
                    <a:p>
                      <a:r>
                        <a:rPr lang="en-US" dirty="0" smtClean="0"/>
                        <a:t>Missed approach RNP &lt;1</a:t>
                      </a:r>
                      <a:endParaRPr lang="en-CA" dirty="0"/>
                    </a:p>
                  </a:txBody>
                  <a:tcPr/>
                </a:tc>
              </a:tr>
              <a:tr h="370840">
                <a:tc>
                  <a:txBody>
                    <a:bodyPr/>
                    <a:lstStyle/>
                    <a:p>
                      <a:r>
                        <a:rPr lang="en-US" dirty="0" smtClean="0"/>
                        <a:t>ADVANCED RNP</a:t>
                      </a:r>
                      <a:endParaRPr lang="en-CA" dirty="0"/>
                    </a:p>
                  </a:txBody>
                  <a:tcPr/>
                </a:tc>
                <a:tc>
                  <a:txBody>
                    <a:bodyPr/>
                    <a:lstStyle/>
                    <a:p>
                      <a:r>
                        <a:rPr lang="en-US" dirty="0" smtClean="0"/>
                        <a:t>RNP &lt;1 in initial and intermediate segment</a:t>
                      </a:r>
                      <a:endParaRPr lang="en-CA" dirty="0"/>
                    </a:p>
                  </a:txBody>
                  <a:tcPr/>
                </a:tc>
              </a:tr>
              <a:tr h="370840">
                <a:tc>
                  <a:txBody>
                    <a:bodyPr/>
                    <a:lstStyle/>
                    <a:p>
                      <a:r>
                        <a:rPr lang="en-US" dirty="0" smtClean="0"/>
                        <a:t>RNP 0.3</a:t>
                      </a:r>
                      <a:endParaRPr lang="en-CA" dirty="0"/>
                    </a:p>
                  </a:txBody>
                  <a:tcPr/>
                </a:tc>
                <a:tc>
                  <a:txBody>
                    <a:bodyPr/>
                    <a:lstStyle/>
                    <a:p>
                      <a:r>
                        <a:rPr lang="en-US" dirty="0" smtClean="0"/>
                        <a:t>RF required</a:t>
                      </a:r>
                      <a:endParaRPr lang="en-CA" dirty="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5517232"/>
            <a:ext cx="4680520" cy="646331"/>
          </a:xfrm>
          <a:prstGeom prst="rect">
            <a:avLst/>
          </a:prstGeom>
          <a:noFill/>
        </p:spPr>
        <p:txBody>
          <a:bodyPr wrap="square" rtlCol="0">
            <a:spAutoFit/>
          </a:bodyPr>
          <a:lstStyle/>
          <a:p>
            <a:r>
              <a:rPr lang="en-US" dirty="0" smtClean="0"/>
              <a:t>PBN requirements box includes NAV SPEC and optional requirements not in core NAV SPEC</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25" y="939052"/>
            <a:ext cx="3632379" cy="549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499992" y="1700808"/>
            <a:ext cx="3384376"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Navigation Systems </a:t>
            </a:r>
            <a:r>
              <a:rPr lang="en-US" sz="3200" dirty="0" smtClean="0">
                <a:solidFill>
                  <a:srgbClr val="0054A4"/>
                </a:solidFill>
              </a:rPr>
              <a:t>(NSP)</a:t>
            </a:r>
            <a:endParaRPr lang="en-CA" sz="3200" dirty="0">
              <a:solidFill>
                <a:srgbClr val="0054A4"/>
              </a:solidFill>
            </a:endParaRPr>
          </a:p>
        </p:txBody>
      </p:sp>
      <p:sp>
        <p:nvSpPr>
          <p:cNvPr id="3" name="Content Placeholder 2"/>
          <p:cNvSpPr>
            <a:spLocks noGrp="1"/>
          </p:cNvSpPr>
          <p:nvPr>
            <p:ph idx="1"/>
          </p:nvPr>
        </p:nvSpPr>
        <p:spPr>
          <a:xfrm>
            <a:off x="251520" y="1772816"/>
            <a:ext cx="8640960" cy="4680520"/>
          </a:xfrm>
        </p:spPr>
        <p:txBody>
          <a:bodyPr>
            <a:normAutofit fontScale="77500" lnSpcReduction="20000"/>
          </a:bodyPr>
          <a:lstStyle/>
          <a:p>
            <a:pPr>
              <a:lnSpc>
                <a:spcPct val="150000"/>
              </a:lnSpc>
            </a:pPr>
            <a:r>
              <a:rPr lang="en-US" sz="2800" dirty="0"/>
              <a:t>Fixes to existing GNSS SARPs as required </a:t>
            </a:r>
            <a:r>
              <a:rPr lang="en-US" sz="2300" dirty="0">
                <a:solidFill>
                  <a:srgbClr val="92D050"/>
                </a:solidFill>
              </a:rPr>
              <a:t>(2016 onwards)</a:t>
            </a:r>
          </a:p>
          <a:p>
            <a:pPr>
              <a:lnSpc>
                <a:spcPct val="150000"/>
              </a:lnSpc>
            </a:pPr>
            <a:r>
              <a:rPr lang="en-US" sz="2800" dirty="0"/>
              <a:t>Development of terrestrial </a:t>
            </a:r>
            <a:r>
              <a:rPr lang="en-US" sz="2800" dirty="0" err="1"/>
              <a:t>navaids</a:t>
            </a:r>
            <a:r>
              <a:rPr lang="en-US" sz="2800" dirty="0"/>
              <a:t> strategy (including rationalization) </a:t>
            </a:r>
            <a:r>
              <a:rPr lang="en-US" sz="2300" dirty="0">
                <a:solidFill>
                  <a:srgbClr val="92D050"/>
                </a:solidFill>
              </a:rPr>
              <a:t>(2016)</a:t>
            </a:r>
          </a:p>
          <a:p>
            <a:pPr>
              <a:lnSpc>
                <a:spcPct val="150000"/>
              </a:lnSpc>
            </a:pPr>
            <a:r>
              <a:rPr lang="en-US" sz="2800" dirty="0" smtClean="0"/>
              <a:t>GBAS CAT II/III SARPs </a:t>
            </a:r>
            <a:r>
              <a:rPr lang="en-US" sz="2400" dirty="0" smtClean="0">
                <a:solidFill>
                  <a:srgbClr val="FFC000"/>
                </a:solidFill>
              </a:rPr>
              <a:t>(2018)</a:t>
            </a:r>
          </a:p>
          <a:p>
            <a:pPr>
              <a:lnSpc>
                <a:spcPct val="150000"/>
              </a:lnSpc>
            </a:pPr>
            <a:r>
              <a:rPr lang="en-US" sz="2800" dirty="0" smtClean="0"/>
              <a:t>Development of Galileo SARPs </a:t>
            </a:r>
            <a:r>
              <a:rPr lang="en-US" sz="2500" dirty="0">
                <a:solidFill>
                  <a:srgbClr val="FFC000"/>
                </a:solidFill>
              </a:rPr>
              <a:t>(2018)</a:t>
            </a:r>
          </a:p>
          <a:p>
            <a:pPr>
              <a:lnSpc>
                <a:spcPct val="150000"/>
              </a:lnSpc>
            </a:pPr>
            <a:r>
              <a:rPr lang="en-US" sz="2800" dirty="0" smtClean="0"/>
              <a:t>Development of </a:t>
            </a:r>
            <a:r>
              <a:rPr lang="en-US" sz="2800" dirty="0" err="1" smtClean="0"/>
              <a:t>Beidou</a:t>
            </a:r>
            <a:r>
              <a:rPr lang="en-US" sz="2800" dirty="0" smtClean="0"/>
              <a:t> SARPs </a:t>
            </a:r>
            <a:r>
              <a:rPr lang="en-US" sz="2500" dirty="0">
                <a:solidFill>
                  <a:srgbClr val="FFC000"/>
                </a:solidFill>
              </a:rPr>
              <a:t>(2018)</a:t>
            </a:r>
          </a:p>
          <a:p>
            <a:pPr>
              <a:lnSpc>
                <a:spcPct val="150000"/>
              </a:lnSpc>
            </a:pPr>
            <a:r>
              <a:rPr lang="en-US" sz="2800" dirty="0"/>
              <a:t>Modernization of GPS/GLONASS SARPs </a:t>
            </a:r>
            <a:r>
              <a:rPr lang="en-US" sz="2500" dirty="0">
                <a:solidFill>
                  <a:srgbClr val="FFC000"/>
                </a:solidFill>
              </a:rPr>
              <a:t>(2018)</a:t>
            </a:r>
          </a:p>
          <a:p>
            <a:pPr>
              <a:lnSpc>
                <a:spcPct val="150000"/>
              </a:lnSpc>
            </a:pPr>
            <a:r>
              <a:rPr lang="en-US" sz="2800" dirty="0" smtClean="0"/>
              <a:t>Multi-frequency, multi-constellation (MFMC) issues </a:t>
            </a:r>
            <a:r>
              <a:rPr lang="en-US" sz="2500" dirty="0">
                <a:solidFill>
                  <a:srgbClr val="FFC000"/>
                </a:solidFill>
              </a:rPr>
              <a:t>(2018)</a:t>
            </a:r>
          </a:p>
          <a:p>
            <a:pPr>
              <a:lnSpc>
                <a:spcPct val="150000"/>
              </a:lnSpc>
            </a:pPr>
            <a:r>
              <a:rPr lang="en-US" sz="2800" dirty="0" smtClean="0"/>
              <a:t>Advanced RAIM </a:t>
            </a:r>
            <a:r>
              <a:rPr lang="en-US" sz="2500" dirty="0">
                <a:solidFill>
                  <a:srgbClr val="FFC000"/>
                </a:solidFill>
              </a:rPr>
              <a:t>(2018)</a:t>
            </a: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42</a:t>
            </a:fld>
            <a:endParaRPr lang="en-CA"/>
          </a:p>
        </p:txBody>
      </p:sp>
    </p:spTree>
    <p:extLst>
      <p:ext uri="{BB962C8B-B14F-4D97-AF65-F5344CB8AC3E}">
        <p14:creationId xmlns:p14="http://schemas.microsoft.com/office/powerpoint/2010/main" val="223545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en-US" dirty="0" smtClean="0">
                <a:solidFill>
                  <a:srgbClr val="0054A4"/>
                </a:solidFill>
              </a:rPr>
              <a:t>Separation Standards </a:t>
            </a:r>
            <a:r>
              <a:rPr lang="en-US" sz="3200" dirty="0" smtClean="0">
                <a:solidFill>
                  <a:srgbClr val="0054A4"/>
                </a:solidFill>
              </a:rPr>
              <a:t>(SASP)</a:t>
            </a:r>
            <a:endParaRPr lang="en-CA" sz="3200" dirty="0">
              <a:solidFill>
                <a:srgbClr val="0054A4"/>
              </a:solidFill>
            </a:endParaRPr>
          </a:p>
        </p:txBody>
      </p:sp>
      <p:sp>
        <p:nvSpPr>
          <p:cNvPr id="3" name="Content Placeholder 2"/>
          <p:cNvSpPr>
            <a:spLocks noGrp="1"/>
          </p:cNvSpPr>
          <p:nvPr>
            <p:ph idx="1"/>
          </p:nvPr>
        </p:nvSpPr>
        <p:spPr>
          <a:xfrm>
            <a:off x="323528" y="2132856"/>
            <a:ext cx="8568952" cy="4320480"/>
          </a:xfrm>
        </p:spPr>
        <p:txBody>
          <a:bodyPr>
            <a:normAutofit/>
          </a:bodyPr>
          <a:lstStyle/>
          <a:p>
            <a:r>
              <a:rPr lang="en-US" sz="2800" dirty="0" smtClean="0"/>
              <a:t>GBAS Landing System (GLS) for parallel </a:t>
            </a:r>
            <a:r>
              <a:rPr lang="en-US" sz="2800" dirty="0" err="1" smtClean="0"/>
              <a:t>rwy</a:t>
            </a:r>
            <a:r>
              <a:rPr lang="en-US" sz="2800" dirty="0" smtClean="0"/>
              <a:t> ops </a:t>
            </a:r>
            <a:r>
              <a:rPr lang="en-US" sz="2000" dirty="0" smtClean="0">
                <a:solidFill>
                  <a:srgbClr val="FFC000"/>
                </a:solidFill>
              </a:rPr>
              <a:t>(2018)</a:t>
            </a:r>
          </a:p>
          <a:p>
            <a:pPr lvl="1"/>
            <a:r>
              <a:rPr lang="en-US" sz="2400" dirty="0" smtClean="0"/>
              <a:t>Procedures and guidance required </a:t>
            </a:r>
          </a:p>
          <a:p>
            <a:pPr lvl="1"/>
            <a:r>
              <a:rPr lang="en-US" sz="2400" dirty="0" smtClean="0"/>
              <a:t>Comparative assessment (ILS/MLS vs GLS and RNP) to derive GLS requirements</a:t>
            </a:r>
          </a:p>
          <a:p>
            <a:r>
              <a:rPr lang="en-US" sz="2800" dirty="0"/>
              <a:t>Reduced Divergence Departures – Separation Minimum for Equivalent Lateral Separation Operation (ELSO) </a:t>
            </a:r>
            <a:r>
              <a:rPr lang="en-US" sz="1800" dirty="0">
                <a:solidFill>
                  <a:srgbClr val="FFC000"/>
                </a:solidFill>
              </a:rPr>
              <a:t>(2018)</a:t>
            </a:r>
          </a:p>
          <a:p>
            <a:pPr lvl="1"/>
            <a:r>
              <a:rPr lang="en-US" sz="2400" dirty="0"/>
              <a:t>Take advantage of PBN to provide more efficient operations in increasingly constrained airspace</a:t>
            </a:r>
          </a:p>
          <a:p>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43</a:t>
            </a:fld>
            <a:endParaRPr lang="en-CA"/>
          </a:p>
        </p:txBody>
      </p:sp>
    </p:spTree>
    <p:extLst>
      <p:ext uri="{BB962C8B-B14F-4D97-AF65-F5344CB8AC3E}">
        <p14:creationId xmlns:p14="http://schemas.microsoft.com/office/powerpoint/2010/main" val="298194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p:txBody>
          <a:bodyPr>
            <a:normAutofit fontScale="70000" lnSpcReduction="20000"/>
          </a:bodyPr>
          <a:lstStyle/>
          <a:p>
            <a:r>
              <a:rPr lang="en-US" dirty="0"/>
              <a:t>Stabilized RNP approaches to parallel runways </a:t>
            </a:r>
            <a:r>
              <a:rPr lang="en-US" sz="2000" dirty="0">
                <a:solidFill>
                  <a:srgbClr val="FFC000"/>
                </a:solidFill>
              </a:rPr>
              <a:t>(2018)</a:t>
            </a:r>
          </a:p>
          <a:p>
            <a:pPr lvl="1"/>
            <a:r>
              <a:rPr lang="en-US" dirty="0"/>
              <a:t>Take advantage of PBN capable aircraft</a:t>
            </a:r>
          </a:p>
          <a:p>
            <a:pPr lvl="1"/>
            <a:r>
              <a:rPr lang="en-US" dirty="0"/>
              <a:t>Undertake new safety assessment</a:t>
            </a:r>
          </a:p>
          <a:p>
            <a:endParaRPr lang="en-US" dirty="0" smtClean="0"/>
          </a:p>
          <a:p>
            <a:r>
              <a:rPr lang="en-US" dirty="0" smtClean="0"/>
              <a:t>Oceanic/Continental Airspace LONG/LAT Separation Minima </a:t>
            </a:r>
            <a:r>
              <a:rPr lang="en-US" sz="2000" dirty="0" smtClean="0">
                <a:solidFill>
                  <a:srgbClr val="FFC000"/>
                </a:solidFill>
              </a:rPr>
              <a:t>(2018)</a:t>
            </a:r>
          </a:p>
          <a:p>
            <a:pPr lvl="1"/>
            <a:r>
              <a:rPr lang="en-US" dirty="0" smtClean="0"/>
              <a:t>For RNP-2 and A-RNP</a:t>
            </a:r>
          </a:p>
          <a:p>
            <a:pPr lvl="1"/>
            <a:endParaRPr lang="en-US" dirty="0" smtClean="0"/>
          </a:p>
          <a:p>
            <a:r>
              <a:rPr lang="en-US" dirty="0" smtClean="0"/>
              <a:t>Application of PBN based lateral separation Minima to Special Use Airspace (SUA)</a:t>
            </a:r>
            <a:r>
              <a:rPr lang="en-US" dirty="0">
                <a:solidFill>
                  <a:srgbClr val="FFC000"/>
                </a:solidFill>
              </a:rPr>
              <a:t> </a:t>
            </a:r>
            <a:r>
              <a:rPr lang="en-US" sz="2000" dirty="0">
                <a:solidFill>
                  <a:srgbClr val="FFC000"/>
                </a:solidFill>
              </a:rPr>
              <a:t>(2018</a:t>
            </a:r>
            <a:r>
              <a:rPr lang="en-US" sz="2000" dirty="0" smtClean="0">
                <a:solidFill>
                  <a:srgbClr val="FFC000"/>
                </a:solidFill>
              </a:rPr>
              <a:t>)</a:t>
            </a:r>
            <a:endParaRPr lang="en-US" dirty="0" smtClean="0"/>
          </a:p>
          <a:p>
            <a:pPr lvl="1"/>
            <a:r>
              <a:rPr lang="en-US" dirty="0" smtClean="0"/>
              <a:t>Amendment proposals </a:t>
            </a:r>
          </a:p>
          <a:p>
            <a:pPr lvl="1"/>
            <a:r>
              <a:rPr lang="en-US" dirty="0" smtClean="0"/>
              <a:t>Review Circular 324</a:t>
            </a:r>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44</a:t>
            </a:fld>
            <a:endParaRPr lang="en-CA"/>
          </a:p>
        </p:txBody>
      </p:sp>
    </p:spTree>
    <p:extLst>
      <p:ext uri="{BB962C8B-B14F-4D97-AF65-F5344CB8AC3E}">
        <p14:creationId xmlns:p14="http://schemas.microsoft.com/office/powerpoint/2010/main" val="29254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a:xfrm>
            <a:off x="251520" y="2060848"/>
            <a:ext cx="8568952" cy="4104456"/>
          </a:xfrm>
        </p:spPr>
        <p:txBody>
          <a:bodyPr>
            <a:normAutofit/>
          </a:bodyPr>
          <a:lstStyle/>
          <a:p>
            <a:r>
              <a:rPr lang="en-US" sz="2800" dirty="0" smtClean="0"/>
              <a:t>Airspace planning guidance for implementing PBN tracks </a:t>
            </a:r>
            <a:r>
              <a:rPr lang="en-US" sz="1800" dirty="0" smtClean="0">
                <a:solidFill>
                  <a:srgbClr val="FFC000"/>
                </a:solidFill>
              </a:rPr>
              <a:t>(2018)</a:t>
            </a:r>
          </a:p>
          <a:p>
            <a:pPr lvl="1"/>
            <a:r>
              <a:rPr lang="en-US" sz="2400" dirty="0" smtClean="0"/>
              <a:t>Develop provisions to address establishing ATS routes for PBN equipped aircraft (mixed capability)</a:t>
            </a:r>
          </a:p>
          <a:p>
            <a:r>
              <a:rPr lang="en-US" sz="2800" dirty="0" smtClean="0"/>
              <a:t>LAT/LONG Separation Guidance for Helicopter RNP 0.3 (Terminal and </a:t>
            </a:r>
            <a:r>
              <a:rPr lang="en-US" sz="2800" dirty="0" err="1" smtClean="0"/>
              <a:t>Enroute</a:t>
            </a:r>
            <a:r>
              <a:rPr lang="en-US" sz="2800" dirty="0" smtClean="0"/>
              <a:t>) operations </a:t>
            </a:r>
            <a:r>
              <a:rPr lang="en-US" sz="1800" dirty="0" smtClean="0">
                <a:solidFill>
                  <a:srgbClr val="FFC000"/>
                </a:solidFill>
              </a:rPr>
              <a:t>(2018)</a:t>
            </a:r>
          </a:p>
          <a:p>
            <a:pPr lvl="1"/>
            <a:r>
              <a:rPr lang="en-US" sz="2400" dirty="0" smtClean="0"/>
              <a:t>Develop necessary provisions</a:t>
            </a:r>
          </a:p>
          <a:p>
            <a:pPr lvl="1"/>
            <a:r>
              <a:rPr lang="en-US" sz="2400" dirty="0" smtClean="0"/>
              <a:t>Consider feasibility of expanding application to F/W aircraft </a:t>
            </a:r>
            <a:endParaRPr lang="en-CA" sz="2400"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45</a:t>
            </a:fld>
            <a:endParaRPr lang="en-CA"/>
          </a:p>
        </p:txBody>
      </p:sp>
    </p:spTree>
    <p:extLst>
      <p:ext uri="{BB962C8B-B14F-4D97-AF65-F5344CB8AC3E}">
        <p14:creationId xmlns:p14="http://schemas.microsoft.com/office/powerpoint/2010/main" val="40326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ATM procedures </a:t>
            </a:r>
            <a:r>
              <a:rPr lang="en-US" sz="3200" dirty="0" smtClean="0">
                <a:solidFill>
                  <a:srgbClr val="0054A4"/>
                </a:solidFill>
              </a:rPr>
              <a:t>(ATMOPSP)</a:t>
            </a:r>
            <a:endParaRPr lang="en-CA" sz="3200" dirty="0">
              <a:solidFill>
                <a:srgbClr val="0054A4"/>
              </a:solidFill>
            </a:endParaRPr>
          </a:p>
        </p:txBody>
      </p:sp>
      <p:sp>
        <p:nvSpPr>
          <p:cNvPr id="3" name="Content Placeholder 2"/>
          <p:cNvSpPr>
            <a:spLocks noGrp="1"/>
          </p:cNvSpPr>
          <p:nvPr>
            <p:ph idx="1"/>
          </p:nvPr>
        </p:nvSpPr>
        <p:spPr/>
        <p:txBody>
          <a:bodyPr/>
          <a:lstStyle/>
          <a:p>
            <a:r>
              <a:rPr lang="en-US" dirty="0" smtClean="0"/>
              <a:t>SID/STAR phraseology </a:t>
            </a:r>
            <a:r>
              <a:rPr lang="en-US" sz="2000" dirty="0" smtClean="0">
                <a:solidFill>
                  <a:srgbClr val="92D050"/>
                </a:solidFill>
              </a:rPr>
              <a:t>(2016)</a:t>
            </a:r>
          </a:p>
          <a:p>
            <a:pPr lvl="1"/>
            <a:r>
              <a:rPr lang="en-US" dirty="0" smtClean="0"/>
              <a:t>Will facilitate use of CDO and CCO </a:t>
            </a:r>
          </a:p>
          <a:p>
            <a:r>
              <a:rPr lang="en-US" dirty="0" smtClean="0"/>
              <a:t>PANS ATM provisions related to </a:t>
            </a:r>
            <a:r>
              <a:rPr lang="en-US" dirty="0"/>
              <a:t>PBN closed </a:t>
            </a:r>
            <a:r>
              <a:rPr lang="en-US" dirty="0" smtClean="0"/>
              <a:t>path approaches </a:t>
            </a:r>
            <a:r>
              <a:rPr lang="en-US" sz="2000" dirty="0" smtClean="0">
                <a:solidFill>
                  <a:srgbClr val="FFC000"/>
                </a:solidFill>
              </a:rPr>
              <a:t>(2018)</a:t>
            </a:r>
          </a:p>
          <a:p>
            <a:pPr lvl="1"/>
            <a:r>
              <a:rPr lang="en-US" dirty="0" smtClean="0"/>
              <a:t>For parallel runway operations</a:t>
            </a:r>
          </a:p>
          <a:p>
            <a:r>
              <a:rPr lang="en-US" dirty="0" smtClean="0"/>
              <a:t>PBN approach clearance phraseology </a:t>
            </a:r>
            <a:r>
              <a:rPr lang="en-US" sz="2000" dirty="0" smtClean="0">
                <a:solidFill>
                  <a:srgbClr val="FFC000"/>
                </a:solidFill>
              </a:rPr>
              <a:t>(2018)</a:t>
            </a:r>
            <a:endParaRPr lang="en-CA" sz="2000" dirty="0">
              <a:solidFill>
                <a:srgbClr val="FFC000"/>
              </a:solidFill>
            </a:endParaRP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46</a:t>
            </a:fld>
            <a:endParaRPr lang="en-CA"/>
          </a:p>
        </p:txBody>
      </p:sp>
    </p:spTree>
    <p:extLst>
      <p:ext uri="{BB962C8B-B14F-4D97-AF65-F5344CB8AC3E}">
        <p14:creationId xmlns:p14="http://schemas.microsoft.com/office/powerpoint/2010/main" val="21226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916832"/>
            <a:ext cx="8229600" cy="4608512"/>
          </a:xfrm>
        </p:spPr>
        <p:txBody>
          <a:bodyPr>
            <a:normAutofit fontScale="62500" lnSpcReduction="20000"/>
          </a:bodyPr>
          <a:lstStyle/>
          <a:p>
            <a:pPr>
              <a:lnSpc>
                <a:spcPct val="170000"/>
              </a:lnSpc>
            </a:pPr>
            <a:r>
              <a:rPr lang="en-US" dirty="0" smtClean="0"/>
              <a:t>PBN Implementation is </a:t>
            </a:r>
            <a:r>
              <a:rPr lang="en-US" b="1" dirty="0" smtClean="0"/>
              <a:t>Air Navigation’s #1 Priority</a:t>
            </a:r>
          </a:p>
          <a:p>
            <a:pPr>
              <a:lnSpc>
                <a:spcPct val="170000"/>
              </a:lnSpc>
            </a:pPr>
            <a:r>
              <a:rPr lang="en-US" b="1" dirty="0" smtClean="0"/>
              <a:t>Global support </a:t>
            </a:r>
            <a:r>
              <a:rPr lang="en-US" dirty="0" smtClean="0"/>
              <a:t>for PBN Implementation by all </a:t>
            </a:r>
            <a:r>
              <a:rPr lang="en-US" dirty="0" smtClean="0"/>
              <a:t>stakeholders</a:t>
            </a:r>
          </a:p>
          <a:p>
            <a:pPr>
              <a:lnSpc>
                <a:spcPct val="170000"/>
              </a:lnSpc>
            </a:pPr>
            <a:r>
              <a:rPr lang="en-US" dirty="0" smtClean="0"/>
              <a:t>PBN main </a:t>
            </a:r>
            <a:r>
              <a:rPr lang="en-US" b="1" dirty="0" smtClean="0"/>
              <a:t>enabler</a:t>
            </a:r>
            <a:r>
              <a:rPr lang="en-US" dirty="0" smtClean="0"/>
              <a:t> for many ASBU modules and ROIs </a:t>
            </a:r>
          </a:p>
          <a:p>
            <a:pPr marL="0" indent="0">
              <a:lnSpc>
                <a:spcPct val="170000"/>
              </a:lnSpc>
              <a:buNone/>
            </a:pPr>
            <a:r>
              <a:rPr lang="en-US" i="1" dirty="0" smtClean="0"/>
              <a:t>However, r</a:t>
            </a:r>
            <a:r>
              <a:rPr lang="en-US" i="1" dirty="0" smtClean="0"/>
              <a:t>ate </a:t>
            </a:r>
            <a:r>
              <a:rPr lang="en-US" i="1" dirty="0" smtClean="0"/>
              <a:t>of implementation </a:t>
            </a:r>
            <a:r>
              <a:rPr lang="en-US" b="1" i="1" dirty="0" smtClean="0"/>
              <a:t>slow</a:t>
            </a:r>
            <a:r>
              <a:rPr lang="en-US" i="1" dirty="0" smtClean="0"/>
              <a:t> in some regions</a:t>
            </a:r>
          </a:p>
          <a:p>
            <a:pPr lvl="1">
              <a:lnSpc>
                <a:spcPct val="170000"/>
              </a:lnSpc>
            </a:pPr>
            <a:r>
              <a:rPr lang="en-US" b="1" dirty="0" smtClean="0"/>
              <a:t>Need </a:t>
            </a:r>
            <a:r>
              <a:rPr lang="en-US" dirty="0" smtClean="0"/>
              <a:t>for regulatory oversight</a:t>
            </a:r>
          </a:p>
          <a:p>
            <a:pPr lvl="1">
              <a:lnSpc>
                <a:spcPct val="170000"/>
              </a:lnSpc>
            </a:pPr>
            <a:r>
              <a:rPr lang="en-US" b="1" dirty="0" smtClean="0"/>
              <a:t>More </a:t>
            </a:r>
            <a:r>
              <a:rPr lang="en-US" dirty="0" smtClean="0"/>
              <a:t>Implementation guidance needed</a:t>
            </a:r>
            <a:endParaRPr lang="en-US" dirty="0" smtClean="0"/>
          </a:p>
          <a:p>
            <a:pPr lvl="1">
              <a:lnSpc>
                <a:spcPct val="170000"/>
              </a:lnSpc>
            </a:pPr>
            <a:r>
              <a:rPr lang="en-US" dirty="0" smtClean="0"/>
              <a:t>Products </a:t>
            </a:r>
            <a:r>
              <a:rPr lang="en-US" dirty="0" smtClean="0"/>
              <a:t>and Services are </a:t>
            </a:r>
            <a:r>
              <a:rPr lang="en-US" b="1" dirty="0" smtClean="0"/>
              <a:t>now available </a:t>
            </a:r>
            <a:r>
              <a:rPr lang="en-US" dirty="0" smtClean="0"/>
              <a:t>to assist States</a:t>
            </a:r>
          </a:p>
          <a:p>
            <a:pPr>
              <a:lnSpc>
                <a:spcPct val="170000"/>
              </a:lnSpc>
            </a:pPr>
            <a:r>
              <a:rPr lang="en-US" dirty="0" smtClean="0"/>
              <a:t>Coordination </a:t>
            </a:r>
            <a:r>
              <a:rPr lang="en-US" dirty="0" smtClean="0"/>
              <a:t>and pro-active </a:t>
            </a:r>
            <a:r>
              <a:rPr lang="en-US" dirty="0"/>
              <a:t>attitude is </a:t>
            </a:r>
            <a:r>
              <a:rPr lang="en-US" b="1" dirty="0"/>
              <a:t>essential</a:t>
            </a:r>
            <a:r>
              <a:rPr lang="en-US" dirty="0"/>
              <a:t> to </a:t>
            </a:r>
            <a:r>
              <a:rPr lang="en-US" dirty="0" smtClean="0"/>
              <a:t>effective </a:t>
            </a:r>
            <a:r>
              <a:rPr lang="en-US" dirty="0" smtClean="0"/>
              <a:t>implementation</a:t>
            </a:r>
            <a:endParaRPr lang="en-US" dirty="0" smtClean="0"/>
          </a:p>
          <a:p>
            <a:endParaRPr lang="en-CA"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19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43999" cy="1109985"/>
          </a:xfrm>
        </p:spPr>
        <p:txBody>
          <a:bodyPr/>
          <a:lstStyle/>
          <a:p>
            <a:r>
              <a:rPr lang="en-US" sz="6600" dirty="0" smtClean="0"/>
              <a:t>Thank You!</a:t>
            </a:r>
            <a:endParaRPr lang="en-CA"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 y="2667012"/>
            <a:ext cx="9154277" cy="3943784"/>
          </a:xfrm>
          <a:prstGeom prst="rect">
            <a:avLst/>
          </a:prstGeom>
        </p:spPr>
      </p:pic>
    </p:spTree>
    <p:extLst>
      <p:ext uri="{BB962C8B-B14F-4D97-AF65-F5344CB8AC3E}">
        <p14:creationId xmlns:p14="http://schemas.microsoft.com/office/powerpoint/2010/main" val="112624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062" t="9134" r="9062"/>
          <a:stretch/>
        </p:blipFill>
        <p:spPr>
          <a:xfrm>
            <a:off x="6548999" y="4005064"/>
            <a:ext cx="2595001" cy="2474982"/>
          </a:xfrm>
          <a:prstGeom prst="rect">
            <a:avLst/>
          </a:prstGeom>
        </p:spPr>
      </p:pic>
      <p:sp>
        <p:nvSpPr>
          <p:cNvPr id="2" name="Title 1"/>
          <p:cNvSpPr>
            <a:spLocks noGrp="1"/>
          </p:cNvSpPr>
          <p:nvPr>
            <p:ph type="title"/>
          </p:nvPr>
        </p:nvSpPr>
        <p:spPr/>
        <p:txBody>
          <a:bodyPr/>
          <a:lstStyle/>
          <a:p>
            <a:r>
              <a:rPr lang="en-US" dirty="0" smtClean="0"/>
              <a:t>Key PBN Related Outcomes</a:t>
            </a:r>
            <a:endParaRPr lang="en-GB" dirty="0"/>
          </a:p>
        </p:txBody>
      </p:sp>
      <p:sp>
        <p:nvSpPr>
          <p:cNvPr id="3" name="Content Placeholder 2"/>
          <p:cNvSpPr>
            <a:spLocks noGrp="1"/>
          </p:cNvSpPr>
          <p:nvPr>
            <p:ph idx="1"/>
          </p:nvPr>
        </p:nvSpPr>
        <p:spPr>
          <a:xfrm>
            <a:off x="179512" y="1943542"/>
            <a:ext cx="8064896" cy="4392488"/>
          </a:xfrm>
        </p:spPr>
        <p:txBody>
          <a:bodyPr>
            <a:normAutofit fontScale="70000" lnSpcReduction="20000"/>
          </a:bodyPr>
          <a:lstStyle/>
          <a:p>
            <a:r>
              <a:rPr lang="en-US" dirty="0"/>
              <a:t>States urged to comply with A37-11 targets</a:t>
            </a:r>
          </a:p>
          <a:p>
            <a:pPr>
              <a:lnSpc>
                <a:spcPct val="120000"/>
              </a:lnSpc>
            </a:pPr>
            <a:r>
              <a:rPr lang="en-US" dirty="0" smtClean="0"/>
              <a:t>States urged to continue to support ICAO  PBN initiatives with </a:t>
            </a:r>
            <a:r>
              <a:rPr lang="en-US" dirty="0" smtClean="0"/>
              <a:t>resources</a:t>
            </a:r>
          </a:p>
          <a:p>
            <a:pPr>
              <a:lnSpc>
                <a:spcPct val="120000"/>
              </a:lnSpc>
            </a:pPr>
            <a:r>
              <a:rPr lang="en-US" dirty="0" smtClean="0"/>
              <a:t>ICAO </a:t>
            </a:r>
            <a:r>
              <a:rPr lang="en-US" dirty="0"/>
              <a:t>to clarify regulatory oversight requirements for PBN implementation (HLSC 2015)</a:t>
            </a:r>
          </a:p>
          <a:p>
            <a:r>
              <a:rPr lang="en-US" dirty="0" smtClean="0"/>
              <a:t>ICAO </a:t>
            </a:r>
            <a:r>
              <a:rPr lang="en-US" dirty="0" smtClean="0"/>
              <a:t>to develop additional PBN provisions aligned with the Aviation System Block Upgrades (ASBUs), GANP and GASP</a:t>
            </a:r>
          </a:p>
          <a:p>
            <a:r>
              <a:rPr lang="en-US" dirty="0" smtClean="0"/>
              <a:t>ICAO </a:t>
            </a:r>
            <a:r>
              <a:rPr lang="en-US" dirty="0" smtClean="0"/>
              <a:t>to provide implementation support</a:t>
            </a:r>
          </a:p>
          <a:p>
            <a:pPr lvl="1"/>
            <a:r>
              <a:rPr lang="en-US" dirty="0" smtClean="0"/>
              <a:t>PBN training </a:t>
            </a:r>
            <a:r>
              <a:rPr lang="en-US" dirty="0"/>
              <a:t>and </a:t>
            </a:r>
            <a:r>
              <a:rPr lang="en-US" dirty="0" smtClean="0"/>
              <a:t>education</a:t>
            </a:r>
            <a:endParaRPr lang="en-US" dirty="0"/>
          </a:p>
          <a:p>
            <a:pPr lvl="1"/>
            <a:r>
              <a:rPr lang="en-US" dirty="0"/>
              <a:t>Implementation </a:t>
            </a:r>
            <a:r>
              <a:rPr lang="en-US" dirty="0" smtClean="0"/>
              <a:t>projects and tools</a:t>
            </a:r>
          </a:p>
          <a:p>
            <a:pPr lvl="1"/>
            <a:r>
              <a:rPr lang="en-US" dirty="0" smtClean="0"/>
              <a:t>Flight </a:t>
            </a:r>
            <a:r>
              <a:rPr lang="en-US" dirty="0"/>
              <a:t>Procedures </a:t>
            </a:r>
            <a:r>
              <a:rPr lang="en-US" dirty="0" err="1" smtClean="0"/>
              <a:t>Programme</a:t>
            </a:r>
            <a:r>
              <a:rPr lang="en-US" dirty="0" smtClean="0"/>
              <a:t> (FPP)</a:t>
            </a:r>
            <a:endParaRPr lang="en-US" dirty="0"/>
          </a:p>
          <a:p>
            <a:pPr lvl="1"/>
            <a:endParaRPr lang="en-US" dirty="0" smtClean="0"/>
          </a:p>
          <a:p>
            <a:pPr lvl="1"/>
            <a:endParaRPr lang="en-US" dirty="0" smtClean="0"/>
          </a:p>
          <a:p>
            <a:endParaRPr lang="en-US" dirty="0" smtClean="0"/>
          </a:p>
          <a:p>
            <a:endParaRPr lang="en-GB" dirty="0"/>
          </a:p>
        </p:txBody>
      </p:sp>
      <p:sp>
        <p:nvSpPr>
          <p:cNvPr id="4" name="Date Placeholder 3"/>
          <p:cNvSpPr>
            <a:spLocks noGrp="1"/>
          </p:cNvSpPr>
          <p:nvPr>
            <p:ph type="dt" sz="half" idx="10"/>
          </p:nvPr>
        </p:nvSpPr>
        <p:spPr/>
        <p:txBody>
          <a:bodyPr/>
          <a:lstStyle/>
          <a:p>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4352706"/>
            <a:ext cx="2143125" cy="2143125"/>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A37-11 PBN Global Targets</a:t>
            </a:r>
            <a:endParaRPr lang="en-GB" dirty="0"/>
          </a:p>
        </p:txBody>
      </p:sp>
      <p:sp>
        <p:nvSpPr>
          <p:cNvPr id="3" name="Content Placeholder 2"/>
          <p:cNvSpPr>
            <a:spLocks noGrp="1"/>
          </p:cNvSpPr>
          <p:nvPr>
            <p:ph idx="1"/>
          </p:nvPr>
        </p:nvSpPr>
        <p:spPr>
          <a:xfrm>
            <a:off x="251520" y="2060848"/>
            <a:ext cx="7128792" cy="4176464"/>
          </a:xfrm>
        </p:spPr>
        <p:txBody>
          <a:bodyPr>
            <a:normAutofit fontScale="77500" lnSpcReduction="20000"/>
          </a:bodyPr>
          <a:lstStyle/>
          <a:p>
            <a:r>
              <a:rPr lang="en-US" dirty="0" smtClean="0"/>
              <a:t>States complete a PBN Implementation Plan to achieve:</a:t>
            </a:r>
          </a:p>
          <a:p>
            <a:endParaRPr lang="en-US" dirty="0" smtClean="0"/>
          </a:p>
          <a:p>
            <a:pPr lvl="1"/>
            <a:r>
              <a:rPr lang="en-US" dirty="0" smtClean="0"/>
              <a:t>Approach procedures with vertical guidance (APV (</a:t>
            </a:r>
            <a:r>
              <a:rPr lang="en-US" dirty="0" err="1" smtClean="0"/>
              <a:t>Baro</a:t>
            </a:r>
            <a:r>
              <a:rPr lang="en-US" dirty="0" smtClean="0"/>
              <a:t>-VNAV) including LNAV-only minima for all instrument runway ends by 2016:</a:t>
            </a:r>
          </a:p>
          <a:p>
            <a:pPr lvl="2"/>
            <a:r>
              <a:rPr lang="en-US" dirty="0" smtClean="0"/>
              <a:t>30% by 2010, 70% by 2014</a:t>
            </a:r>
          </a:p>
          <a:p>
            <a:pPr lvl="1"/>
            <a:endParaRPr lang="en-US" dirty="0" smtClean="0"/>
          </a:p>
          <a:p>
            <a:pPr lvl="1"/>
            <a:r>
              <a:rPr lang="en-US" dirty="0" smtClean="0"/>
              <a:t>Straight-in LNAV only procedures as an exception to the above where there is:</a:t>
            </a:r>
          </a:p>
          <a:p>
            <a:pPr lvl="2"/>
            <a:r>
              <a:rPr lang="en-US" dirty="0" smtClean="0"/>
              <a:t>no local altimeter setting; and </a:t>
            </a:r>
          </a:p>
          <a:p>
            <a:pPr lvl="2"/>
            <a:r>
              <a:rPr lang="en-US" dirty="0" smtClean="0"/>
              <a:t>no aircraft equipped for APV with max certified mass of 5700kg or more</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 today?</a:t>
            </a:r>
            <a:endParaRPr lang="en-CA"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73195" y="1700808"/>
            <a:ext cx="4752528" cy="4752528"/>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1665" y="5411450"/>
            <a:ext cx="8267104"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endParaRPr lang="en-GB" i="1" dirty="0">
              <a:solidFill>
                <a:schemeClr val="accent4">
                  <a:lumMod val="10000"/>
                </a:schemeClr>
              </a:solidFill>
            </a:endParaRPr>
          </a:p>
        </p:txBody>
      </p:sp>
      <p:grpSp>
        <p:nvGrpSpPr>
          <p:cNvPr id="7" name="Group 6"/>
          <p:cNvGrpSpPr/>
          <p:nvPr/>
        </p:nvGrpSpPr>
        <p:grpSpPr>
          <a:xfrm>
            <a:off x="0" y="2276871"/>
            <a:ext cx="2339752" cy="3006834"/>
            <a:chOff x="0" y="1808763"/>
            <a:chExt cx="2339752" cy="3380253"/>
          </a:xfrm>
        </p:grpSpPr>
        <p:sp>
          <p:nvSpPr>
            <p:cNvPr id="13" name="TextBox 12"/>
            <p:cNvSpPr txBox="1"/>
            <p:nvPr/>
          </p:nvSpPr>
          <p:spPr>
            <a:xfrm>
              <a:off x="1483420" y="4850462"/>
              <a:ext cx="856332" cy="338554"/>
            </a:xfrm>
            <a:prstGeom prst="rect">
              <a:avLst/>
            </a:prstGeom>
            <a:solidFill>
              <a:schemeClr val="bg2"/>
            </a:solidFill>
          </p:spPr>
          <p:txBody>
            <a:bodyPr wrap="square" rtlCol="0">
              <a:spAutoFit/>
            </a:bodyPr>
            <a:lstStyle/>
            <a:p>
              <a:endParaRPr lang="en-GB" sz="1600" b="1" dirty="0">
                <a:solidFill>
                  <a:schemeClr val="accent4">
                    <a:lumMod val="10000"/>
                  </a:schemeClr>
                </a:solidFill>
              </a:endParaRPr>
            </a:p>
          </p:txBody>
        </p:sp>
        <p:sp>
          <p:nvSpPr>
            <p:cNvPr id="6" name="TextBox 5"/>
            <p:cNvSpPr txBox="1"/>
            <p:nvPr/>
          </p:nvSpPr>
          <p:spPr>
            <a:xfrm>
              <a:off x="0" y="1808763"/>
              <a:ext cx="461665" cy="2874803"/>
            </a:xfrm>
            <a:prstGeom prst="rect">
              <a:avLst/>
            </a:prstGeom>
            <a:solidFill>
              <a:schemeClr val="bg2"/>
            </a:solidFill>
          </p:spPr>
          <p:txBody>
            <a:bodyPr vert="eaVert" wrap="square" rtlCol="0">
              <a:spAutoFit/>
            </a:bodyPr>
            <a:lstStyle/>
            <a:p>
              <a:endParaRPr lang="en-GB" dirty="0"/>
            </a:p>
          </p:txBody>
        </p:sp>
      </p:grpSp>
      <p:sp>
        <p:nvSpPr>
          <p:cNvPr id="2" name="Rectangle 1"/>
          <p:cNvSpPr/>
          <p:nvPr/>
        </p:nvSpPr>
        <p:spPr>
          <a:xfrm>
            <a:off x="421062" y="6611779"/>
            <a:ext cx="744114" cy="246221"/>
          </a:xfrm>
          <a:prstGeom prst="rect">
            <a:avLst/>
          </a:prstGeom>
        </p:spPr>
        <p:txBody>
          <a:bodyPr wrap="none">
            <a:spAutoFit/>
          </a:bodyPr>
          <a:lstStyle/>
          <a:p>
            <a:r>
              <a:rPr lang="en-GB" sz="1000" dirty="0" smtClean="0">
                <a:solidFill>
                  <a:schemeClr val="bg2"/>
                </a:solidFill>
                <a:latin typeface="Arial" panose="020B0604020202020204" pitchFamily="34" charset="0"/>
                <a:cs typeface="Arial" panose="020B0604020202020204" pitchFamily="34" charset="0"/>
              </a:rPr>
              <a:t>May </a:t>
            </a:r>
            <a:r>
              <a:rPr lang="en-GB" sz="1000" dirty="0">
                <a:solidFill>
                  <a:schemeClr val="bg2"/>
                </a:solidFill>
                <a:latin typeface="Arial" panose="020B0604020202020204" pitchFamily="34" charset="0"/>
                <a:cs typeface="Arial" panose="020B0604020202020204" pitchFamily="34" charset="0"/>
              </a:rPr>
              <a:t>2015</a:t>
            </a:r>
          </a:p>
        </p:txBody>
      </p:sp>
      <p:sp>
        <p:nvSpPr>
          <p:cNvPr id="3" name="Rectangle 2"/>
          <p:cNvSpPr/>
          <p:nvPr/>
        </p:nvSpPr>
        <p:spPr>
          <a:xfrm>
            <a:off x="2291017" y="908720"/>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8" name="Rectangle 7"/>
          <p:cNvSpPr/>
          <p:nvPr/>
        </p:nvSpPr>
        <p:spPr>
          <a:xfrm>
            <a:off x="2535540" y="1420987"/>
            <a:ext cx="4572000" cy="584775"/>
          </a:xfrm>
          <a:prstGeom prst="rect">
            <a:avLst/>
          </a:prstGeom>
        </p:spPr>
        <p:txBody>
          <a:bodyPr>
            <a:spAutoFit/>
          </a:bodyPr>
          <a:lstStyle/>
          <a:p>
            <a:r>
              <a:rPr lang="en-US" b="1" dirty="0">
                <a:solidFill>
                  <a:schemeClr val="accent6">
                    <a:lumMod val="50000"/>
                  </a:schemeClr>
                </a:solidFill>
              </a:rPr>
              <a:t>% of PBN Approaches by type for </a:t>
            </a:r>
            <a:r>
              <a:rPr lang="en-US" b="1" dirty="0" smtClean="0">
                <a:solidFill>
                  <a:schemeClr val="accent6">
                    <a:lumMod val="50000"/>
                  </a:schemeClr>
                </a:solidFill>
              </a:rPr>
              <a:t>the world</a:t>
            </a:r>
            <a:endParaRPr lang="en-US" b="1" dirty="0">
              <a:solidFill>
                <a:schemeClr val="accent6">
                  <a:lumMod val="50000"/>
                </a:schemeClr>
              </a:solidFill>
            </a:endParaRPr>
          </a:p>
          <a:p>
            <a:r>
              <a:rPr lang="en-US" sz="1400" b="1" dirty="0">
                <a:solidFill>
                  <a:schemeClr val="accent6">
                    <a:lumMod val="50000"/>
                  </a:schemeClr>
                </a:solidFill>
              </a:rPr>
              <a:t> </a:t>
            </a:r>
            <a:r>
              <a:rPr lang="en-US" sz="1400" b="1" dirty="0" smtClean="0">
                <a:solidFill>
                  <a:schemeClr val="accent6">
                    <a:lumMod val="50000"/>
                  </a:schemeClr>
                </a:solidFill>
              </a:rPr>
              <a:t>(</a:t>
            </a:r>
            <a:r>
              <a:rPr lang="en-US" sz="1400" b="1" dirty="0">
                <a:solidFill>
                  <a:schemeClr val="accent6">
                    <a:lumMod val="50000"/>
                  </a:schemeClr>
                </a:solidFill>
              </a:rPr>
              <a:t>rate refers to the total number of instrument runways)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85" y="2060848"/>
            <a:ext cx="7564547" cy="335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264" y="5009193"/>
            <a:ext cx="684171" cy="2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586" y="5040833"/>
            <a:ext cx="788206" cy="18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964911"/>
            <a:ext cx="6524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982551"/>
            <a:ext cx="11160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991975"/>
            <a:ext cx="506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991281"/>
            <a:ext cx="9382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47664" y="5132338"/>
            <a:ext cx="6264696" cy="369332"/>
          </a:xfrm>
          <a:prstGeom prst="rect">
            <a:avLst/>
          </a:prstGeom>
          <a:noFill/>
        </p:spPr>
        <p:txBody>
          <a:bodyPr wrap="square" rtlCol="0">
            <a:spAutoFit/>
          </a:bodyPr>
          <a:lstStyle/>
          <a:p>
            <a:endParaRPr lang="en-GB" dirty="0"/>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4851" y="4617248"/>
            <a:ext cx="7205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1880" y="2348881"/>
            <a:ext cx="576463"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1631</a:t>
            </a:r>
          </a:p>
          <a:p>
            <a:pPr algn="ctr"/>
            <a:r>
              <a:rPr lang="en-US" sz="1200" b="1" dirty="0" smtClean="0"/>
              <a:t>1239</a:t>
            </a:r>
          </a:p>
          <a:p>
            <a:pPr algn="ctr"/>
            <a:r>
              <a:rPr lang="en-US" sz="1200" b="1" dirty="0" smtClean="0"/>
              <a:t>809</a:t>
            </a:r>
          </a:p>
          <a:p>
            <a:pPr algn="ctr"/>
            <a:r>
              <a:rPr lang="en-US" sz="1200" b="1" dirty="0" smtClean="0"/>
              <a:t>385</a:t>
            </a:r>
            <a:endParaRPr lang="en-GB" sz="1200" b="1" dirty="0"/>
          </a:p>
        </p:txBody>
      </p:sp>
      <p:sp>
        <p:nvSpPr>
          <p:cNvPr id="5" name="Rectangle 4"/>
          <p:cNvSpPr/>
          <p:nvPr/>
        </p:nvSpPr>
        <p:spPr>
          <a:xfrm>
            <a:off x="5905202" y="2348881"/>
            <a:ext cx="57606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1606</a:t>
            </a:r>
          </a:p>
          <a:p>
            <a:pPr algn="ctr"/>
            <a:r>
              <a:rPr lang="en-US" sz="1200" b="1" dirty="0" smtClean="0"/>
              <a:t>1214</a:t>
            </a:r>
          </a:p>
          <a:p>
            <a:pPr algn="ctr"/>
            <a:r>
              <a:rPr lang="en-US" sz="1200" b="1" dirty="0" smtClean="0"/>
              <a:t>798</a:t>
            </a:r>
          </a:p>
          <a:p>
            <a:pPr algn="ctr"/>
            <a:r>
              <a:rPr lang="en-US" sz="1200" b="1" dirty="0" smtClean="0"/>
              <a:t>385</a:t>
            </a:r>
            <a:endParaRPr lang="en-GB" sz="1200" b="1" dirty="0"/>
          </a:p>
        </p:txBody>
      </p:sp>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9</a:t>
            </a:fld>
            <a:endParaRPr lang="en-CA"/>
          </a:p>
        </p:txBody>
      </p:sp>
      <p:sp>
        <p:nvSpPr>
          <p:cNvPr id="18" name="TextBox 17"/>
          <p:cNvSpPr txBox="1"/>
          <p:nvPr/>
        </p:nvSpPr>
        <p:spPr>
          <a:xfrm>
            <a:off x="251520" y="5341881"/>
            <a:ext cx="863443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a:t>
            </a:r>
            <a:endParaRPr lang="en-GB" i="1" dirty="0">
              <a:solidFill>
                <a:schemeClr val="accent4">
                  <a:lumMod val="10000"/>
                </a:schemeClr>
              </a:solidFill>
            </a:endParaRPr>
          </a:p>
        </p:txBody>
      </p:sp>
      <p:grpSp>
        <p:nvGrpSpPr>
          <p:cNvPr id="20" name="Group 19"/>
          <p:cNvGrpSpPr/>
          <p:nvPr/>
        </p:nvGrpSpPr>
        <p:grpSpPr>
          <a:xfrm>
            <a:off x="136125" y="1262039"/>
            <a:ext cx="8749830" cy="1818392"/>
            <a:chOff x="5879" y="1503948"/>
            <a:chExt cx="8638720" cy="3631811"/>
          </a:xfrm>
        </p:grpSpPr>
        <p:sp>
          <p:nvSpPr>
            <p:cNvPr id="8" name="TextBox 7"/>
            <p:cNvSpPr txBox="1"/>
            <p:nvPr/>
          </p:nvSpPr>
          <p:spPr>
            <a:xfrm>
              <a:off x="2019863" y="1503948"/>
              <a:ext cx="6624736" cy="400110"/>
            </a:xfrm>
            <a:prstGeom prst="rect">
              <a:avLst/>
            </a:prstGeom>
            <a:solidFill>
              <a:schemeClr val="bg2"/>
            </a:solidFill>
          </p:spPr>
          <p:txBody>
            <a:bodyPr wrap="square" rtlCol="0">
              <a:spAutoFit/>
            </a:bodyPr>
            <a:lstStyle/>
            <a:p>
              <a:pPr algn="ctr"/>
              <a:endParaRPr lang="en-GB" sz="2000" b="1" dirty="0">
                <a:solidFill>
                  <a:schemeClr val="accent4">
                    <a:lumMod val="10000"/>
                  </a:schemeClr>
                </a:solidFill>
              </a:endParaRPr>
            </a:p>
          </p:txBody>
        </p:sp>
        <p:sp>
          <p:nvSpPr>
            <p:cNvPr id="10" name="TextBox 9"/>
            <p:cNvSpPr txBox="1"/>
            <p:nvPr/>
          </p:nvSpPr>
          <p:spPr>
            <a:xfrm>
              <a:off x="5879" y="1620357"/>
              <a:ext cx="461665" cy="2960771"/>
            </a:xfrm>
            <a:prstGeom prst="rect">
              <a:avLst/>
            </a:prstGeom>
            <a:solidFill>
              <a:schemeClr val="bg2"/>
            </a:solidFill>
          </p:spPr>
          <p:txBody>
            <a:bodyPr vert="eaVert" wrap="square" rtlCol="0">
              <a:spAutoFit/>
            </a:bodyPr>
            <a:lstStyle/>
            <a:p>
              <a:endParaRPr lang="en-GB" dirty="0"/>
            </a:p>
          </p:txBody>
        </p:sp>
        <p:sp>
          <p:nvSpPr>
            <p:cNvPr id="19" name="TextBox 18"/>
            <p:cNvSpPr txBox="1"/>
            <p:nvPr/>
          </p:nvSpPr>
          <p:spPr>
            <a:xfrm>
              <a:off x="1433860" y="4827982"/>
              <a:ext cx="761876" cy="307777"/>
            </a:xfrm>
            <a:prstGeom prst="rect">
              <a:avLst/>
            </a:prstGeom>
            <a:solidFill>
              <a:schemeClr val="bg2"/>
            </a:solidFill>
          </p:spPr>
          <p:txBody>
            <a:bodyPr wrap="square" rtlCol="0">
              <a:spAutoFit/>
            </a:bodyPr>
            <a:lstStyle/>
            <a:p>
              <a:endParaRPr lang="en-GB" sz="1400" b="1" dirty="0">
                <a:solidFill>
                  <a:schemeClr val="accent4">
                    <a:lumMod val="10000"/>
                  </a:schemeClr>
                </a:solidFill>
              </a:endParaRPr>
            </a:p>
          </p:txBody>
        </p:sp>
      </p:grpSp>
      <p:sp>
        <p:nvSpPr>
          <p:cNvPr id="9" name="Rectangle 8"/>
          <p:cNvSpPr/>
          <p:nvPr/>
        </p:nvSpPr>
        <p:spPr>
          <a:xfrm>
            <a:off x="2173974" y="895065"/>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1" name="Rectangle 10"/>
          <p:cNvSpPr/>
          <p:nvPr/>
        </p:nvSpPr>
        <p:spPr>
          <a:xfrm>
            <a:off x="1821034" y="1400731"/>
            <a:ext cx="5619211" cy="615553"/>
          </a:xfrm>
          <a:prstGeom prst="rect">
            <a:avLst/>
          </a:prstGeom>
        </p:spPr>
        <p:txBody>
          <a:bodyPr wrap="square">
            <a:spAutoFit/>
          </a:bodyPr>
          <a:lstStyle/>
          <a:p>
            <a:r>
              <a:rPr lang="en-US" dirty="0" smtClean="0"/>
              <a:t>            </a:t>
            </a:r>
            <a:r>
              <a:rPr lang="en-US" sz="2000" b="1" dirty="0" smtClean="0">
                <a:solidFill>
                  <a:schemeClr val="accent6">
                    <a:lumMod val="50000"/>
                  </a:schemeClr>
                </a:solidFill>
              </a:rPr>
              <a:t>% </a:t>
            </a:r>
            <a:r>
              <a:rPr lang="en-US" sz="2000" b="1" dirty="0">
                <a:solidFill>
                  <a:schemeClr val="accent6">
                    <a:lumMod val="50000"/>
                  </a:schemeClr>
                </a:solidFill>
              </a:rPr>
              <a:t>of PBN Approaches by type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a:t>
            </a:r>
            <a:r>
              <a:rPr lang="en-US" sz="1400" b="1" dirty="0" smtClean="0">
                <a:solidFill>
                  <a:schemeClr val="accent6">
                    <a:lumMod val="50000"/>
                  </a:schemeClr>
                </a:solidFill>
              </a:rPr>
              <a:t>runways)</a:t>
            </a:r>
            <a:endParaRPr lang="en-US" sz="1400" b="1" dirty="0">
              <a:solidFill>
                <a:schemeClr val="accent6">
                  <a:lumMod val="50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466" y="4403890"/>
            <a:ext cx="773293" cy="28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3" y="2016284"/>
            <a:ext cx="7560839" cy="332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993" y="490169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213" y="4904545"/>
            <a:ext cx="80611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928274"/>
            <a:ext cx="9334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920538"/>
            <a:ext cx="576064" cy="3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1" y="4920538"/>
            <a:ext cx="108012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4928274"/>
            <a:ext cx="5064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4542674"/>
            <a:ext cx="720744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88217" y="2158784"/>
            <a:ext cx="504056"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72</a:t>
            </a:r>
          </a:p>
          <a:p>
            <a:pPr algn="ctr"/>
            <a:r>
              <a:rPr lang="en-US" sz="1200" b="1" dirty="0" smtClean="0"/>
              <a:t>31</a:t>
            </a:r>
            <a:endParaRPr lang="en-GB" sz="1200" b="1" dirty="0"/>
          </a:p>
        </p:txBody>
      </p:sp>
      <p:sp>
        <p:nvSpPr>
          <p:cNvPr id="6" name="Rectangle 5"/>
          <p:cNvSpPr/>
          <p:nvPr/>
        </p:nvSpPr>
        <p:spPr>
          <a:xfrm>
            <a:off x="5989567" y="2158783"/>
            <a:ext cx="489318"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71</a:t>
            </a:r>
          </a:p>
          <a:p>
            <a:pPr algn="ctr"/>
            <a:r>
              <a:rPr lang="en-US" sz="1200" b="1" dirty="0" smtClean="0"/>
              <a:t>29</a:t>
            </a:r>
            <a:endParaRPr lang="en-GB" sz="1200" b="1" dirty="0"/>
          </a:p>
        </p:txBody>
      </p:sp>
      <p:pic>
        <p:nvPicPr>
          <p:cNvPr id="2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A957D96FFFC45903F1659D610DDE0" ma:contentTypeVersion="5" ma:contentTypeDescription="Create a new document." ma:contentTypeScope="" ma:versionID="c02a3e551fe90cb91aca6d34b9a8d9c7">
  <xsd:schema xmlns:xsd="http://www.w3.org/2001/XMLSchema" xmlns:xs="http://www.w3.org/2001/XMLSchema" xmlns:p="http://schemas.microsoft.com/office/2006/metadata/properties" xmlns:ns2="2b0c29a6-a2e0-472b-bfb4-397922b0132f" targetNamespace="http://schemas.microsoft.com/office/2006/metadata/properties" ma:root="true" ma:fieldsID="f7a14ec44560e9ade6c573527e0e07f1"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2b0c29a6-a2e0-472b-bfb4-397922b0132f">5-Presentations</Category>
    <Type_x0020_Name xmlns="2b0c29a6-a2e0-472b-bfb4-397922b0132f">2015 PBNICG2</Type_x0020_Name>
    <Presenter xmlns="2b0c29a6-a2e0-472b-bfb4-397922b0132f">Secretariat</Presenter>
    <Update_x0020_Date xmlns="2b0c29a6-a2e0-472b-bfb4-397922b0132f">11 Jun. 2015</Update_x0020_Date>
    <Number xmlns="2b0c29a6-a2e0-472b-bfb4-397922b0132f">SP/02</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08A2D-23B3-47C1-BF35-820D7C9352C8}"/>
</file>

<file path=customXml/itemProps2.xml><?xml version="1.0" encoding="utf-8"?>
<ds:datastoreItem xmlns:ds="http://schemas.openxmlformats.org/officeDocument/2006/customXml" ds:itemID="{63D26481-8078-4DCD-9287-41933E896AAA}"/>
</file>

<file path=customXml/itemProps3.xml><?xml version="1.0" encoding="utf-8"?>
<ds:datastoreItem xmlns:ds="http://schemas.openxmlformats.org/officeDocument/2006/customXml" ds:itemID="{10DF77FE-4B2C-4FA3-A025-559A6B8FB310}"/>
</file>

<file path=docProps/app.xml><?xml version="1.0" encoding="utf-8"?>
<Properties xmlns="http://schemas.openxmlformats.org/officeDocument/2006/extended-properties" xmlns:vt="http://schemas.openxmlformats.org/officeDocument/2006/docPropsVTypes">
  <TotalTime>2107</TotalTime>
  <Words>2539</Words>
  <Application>Microsoft Office PowerPoint</Application>
  <PresentationFormat>On-screen Show (4:3)</PresentationFormat>
  <Paragraphs>520</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Global Implementation Update</vt:lpstr>
      <vt:lpstr>Outline</vt:lpstr>
      <vt:lpstr>PowerPoint Presentation</vt:lpstr>
      <vt:lpstr>Major input to the PBN Program </vt:lpstr>
      <vt:lpstr>Key PBN Related Outcomes</vt:lpstr>
      <vt:lpstr>A37-11 PBN Global Targets</vt:lpstr>
      <vt:lpstr>So where are we today?</vt:lpstr>
      <vt:lpstr>PowerPoint Presentation</vt:lpstr>
      <vt:lpstr>PowerPoint Presentation</vt:lpstr>
      <vt:lpstr>PowerPoint Presentation</vt:lpstr>
      <vt:lpstr>PowerPoint Presentation</vt:lpstr>
      <vt:lpstr>PBN Versus Conventional Routes</vt:lpstr>
      <vt:lpstr>PBN Versus Conventional Routes</vt:lpstr>
      <vt:lpstr>Implementation Plans </vt:lpstr>
      <vt:lpstr>Percentage of States  meeting the A37-11 Resolution Targets</vt:lpstr>
      <vt:lpstr>PowerPoint Presentation</vt:lpstr>
      <vt:lpstr>PowerPoint Presentation</vt:lpstr>
      <vt:lpstr>PBN and the ASBU Modules</vt:lpstr>
      <vt:lpstr>Extending Modules to iKits</vt:lpstr>
      <vt:lpstr>PBN Programme Office</vt:lpstr>
      <vt:lpstr>PBN PMO ORGANIZATION</vt:lpstr>
      <vt:lpstr>Implementation Concerns</vt:lpstr>
      <vt:lpstr>What has ICAO done to help  States with implementation? . . .</vt:lpstr>
      <vt:lpstr>Coordination with RO’s</vt:lpstr>
      <vt:lpstr>Flight Procedures Programme (FPP)</vt:lpstr>
      <vt:lpstr>ICAO/IATA PBN GO Teams</vt:lpstr>
      <vt:lpstr>PBN Documentation Framework</vt:lpstr>
      <vt:lpstr>PBN Ops approval manual (now available)</vt:lpstr>
      <vt:lpstr>PBN Tailored Products and Services</vt:lpstr>
      <vt:lpstr>PBN Training</vt:lpstr>
      <vt:lpstr>PowerPoint Presentation</vt:lpstr>
      <vt:lpstr>Implementing Air Navigation’s #1 Priority  Performance-based Navigation (PBN)</vt:lpstr>
      <vt:lpstr>PBN Recognition – IFP Organizations</vt:lpstr>
      <vt:lpstr>Future PBN SARPs and guidance</vt:lpstr>
      <vt:lpstr>PBNSG  Main Tasks</vt:lpstr>
      <vt:lpstr>PBNSG Inter-panel Coordination</vt:lpstr>
      <vt:lpstr>Flight Operations (FLTOPSP)</vt:lpstr>
      <vt:lpstr>Flight Operations (FLTOPSP)</vt:lpstr>
      <vt:lpstr>Flight procedures (IFPP)</vt:lpstr>
      <vt:lpstr>PBN Approach Chart Depiction</vt:lpstr>
      <vt:lpstr>PBN Approach Chart Requirements Box</vt:lpstr>
      <vt:lpstr>Navigation Systems (NSP)</vt:lpstr>
      <vt:lpstr>Separation Standards (SASP)</vt:lpstr>
      <vt:lpstr>Separation Standards (SASP)</vt:lpstr>
      <vt:lpstr>Separation Standards (SASP)</vt:lpstr>
      <vt:lpstr>ATM procedures (ATMOPSP)</vt:lpstr>
      <vt:lpstr>Summary</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Global Implementation Update</dc:title>
  <dc:creator>Philbin, Anthony</dc:creator>
  <cp:lastModifiedBy>Lassooij, Erwin</cp:lastModifiedBy>
  <cp:revision>38</cp:revision>
  <cp:lastPrinted>2015-05-28T16:40:36Z</cp:lastPrinted>
  <dcterms:created xsi:type="dcterms:W3CDTF">2013-08-20T15:49:37Z</dcterms:created>
  <dcterms:modified xsi:type="dcterms:W3CDTF">2015-06-07T19:29:11Z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ContentTypeId">
    <vt:lpwstr>0x0101002CEA957D96FFFC45903F1659D610DDE0</vt:lpwstr>
  </property>
</Properties>
</file>